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2" r:id="rId3"/>
    <p:sldId id="344" r:id="rId4"/>
    <p:sldId id="321" r:id="rId5"/>
    <p:sldId id="338" r:id="rId6"/>
    <p:sldId id="334" r:id="rId7"/>
    <p:sldId id="336" r:id="rId8"/>
    <p:sldId id="335" r:id="rId9"/>
    <p:sldId id="340" r:id="rId10"/>
    <p:sldId id="269" r:id="rId11"/>
    <p:sldId id="267" r:id="rId12"/>
    <p:sldId id="346" r:id="rId13"/>
    <p:sldId id="277" r:id="rId14"/>
    <p:sldId id="298" r:id="rId15"/>
    <p:sldId id="287" r:id="rId16"/>
    <p:sldId id="297" r:id="rId17"/>
    <p:sldId id="272" r:id="rId18"/>
    <p:sldId id="273" r:id="rId19"/>
    <p:sldId id="296" r:id="rId20"/>
    <p:sldId id="284" r:id="rId21"/>
    <p:sldId id="282" r:id="rId22"/>
    <p:sldId id="341" r:id="rId23"/>
    <p:sldId id="337" r:id="rId24"/>
    <p:sldId id="343" r:id="rId25"/>
    <p:sldId id="324" r:id="rId26"/>
    <p:sldId id="325" r:id="rId27"/>
    <p:sldId id="327" r:id="rId28"/>
    <p:sldId id="323" r:id="rId29"/>
    <p:sldId id="313" r:id="rId30"/>
    <p:sldId id="349" r:id="rId31"/>
    <p:sldId id="329" r:id="rId32"/>
    <p:sldId id="333" r:id="rId33"/>
    <p:sldId id="330" r:id="rId34"/>
    <p:sldId id="331" r:id="rId35"/>
    <p:sldId id="332" r:id="rId36"/>
    <p:sldId id="339" r:id="rId37"/>
    <p:sldId id="347" r:id="rId38"/>
    <p:sldId id="348" r:id="rId39"/>
    <p:sldId id="342" r:id="rId40"/>
    <p:sldId id="283" r:id="rId41"/>
    <p:sldId id="30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0588D-04DB-4D3A-BECC-20193E97D11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1F81-5F8D-4C89-90DF-FD760F4D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6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45ED-2EB6-4C73-BB53-48C3E3146AC5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901D-71FA-4784-818D-DB7C827F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901D-71FA-4784-818D-DB7C827F7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C250-4160-486D-B070-CD3FE7CCCF39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0102-5E6C-4CA7-A02D-8AC23B003EAE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27EC-0FFD-4482-9757-F0F924903DF5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080B-9AA2-4D50-B9A1-284CFD40FAE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C19-2DC4-4CB4-B873-A358BB57E1FB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8D59-732C-4B10-8D2B-E83AC0329FDE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A278-E03E-4DFB-9BB0-4D101A29739B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692-AC97-4433-8372-098C47B828E4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4208-EF7D-4DEC-8C89-E105B8D5CDF0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8B57-1FD7-4361-9FEF-432967643AE9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6B22-6C73-4AE3-B438-4F6605BAADE9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2CA662-A467-4C91-A267-647D9C4A8614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7fu.com/" TargetMode="External"/><Relationship Id="rId2" Type="http://schemas.openxmlformats.org/officeDocument/2006/relationships/hyperlink" Target="https://wiki.gnuradi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b1vc.github.io/SoDaRadi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7fu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and.com/" TargetMode="External"/><Relationship Id="rId2" Type="http://schemas.openxmlformats.org/officeDocument/2006/relationships/hyperlink" Target="http://www.ettus.com/produ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memicro.com/products/software-" TargetMode="External"/><Relationship Id="rId4" Type="http://schemas.openxmlformats.org/officeDocument/2006/relationships/hyperlink" Target="http://www.greatscottgadgets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28" y="457200"/>
            <a:ext cx="7848600" cy="3429000"/>
          </a:xfrm>
        </p:spPr>
        <p:txBody>
          <a:bodyPr/>
          <a:lstStyle/>
          <a:p>
            <a:pPr algn="ctr"/>
            <a:r>
              <a:rPr lang="en-US" sz="4800" dirty="0"/>
              <a:t>Advanced SDR Ham radios</a:t>
            </a:r>
            <a:br>
              <a:rPr lang="en-US" sz="4800" dirty="0"/>
            </a:br>
            <a:r>
              <a:rPr lang="en-US" sz="4800" dirty="0"/>
              <a:t> </a:t>
            </a:r>
            <a:r>
              <a:rPr lang="en-US" sz="4000" dirty="0"/>
              <a:t>vhf, UHF, Microwaves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2362200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John Petrich, W7FU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MUD 2017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October 27, 2017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3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Ettus USRP B210 SDR Transceiver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399"/>
            <a:ext cx="800100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Ettus USRP B200 SDR Transceiver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4" y="2971800"/>
            <a:ext cx="7049111" cy="32159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Native Performance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Transmitter Spurious Output, Phase Noise, and 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Microwave Spectral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Wideband Transmit Spectrum @ 2.3 GHz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2057400"/>
            <a:ext cx="832215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VHF Harmonic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Harmonic Analysis @ 144 MHz (typical)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3" y="2133600"/>
            <a:ext cx="852007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Microwave Phase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Phase Noise: 5.8 GHz @10 kHz RBW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33600"/>
            <a:ext cx="77724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0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176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Microwave Transmit 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Two Tone LSB: 5.8 GHz @10 kHz RBW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2" y="2057400"/>
            <a:ext cx="856151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‘Advanced’ DSP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995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GNU Radio</a:t>
            </a:r>
            <a:r>
              <a:rPr lang="en-US" sz="3600" dirty="0"/>
              <a:t>: “Ham Friendly DSP”</a:t>
            </a:r>
            <a:r>
              <a:rPr lang="en-US" sz="3600" u="sng" dirty="0"/>
              <a:t> </a:t>
            </a:r>
          </a:p>
          <a:p>
            <a:pPr marL="0" indent="0" algn="ctr">
              <a:buNone/>
            </a:pPr>
            <a:endParaRPr lang="en-US" sz="3600" u="sng" dirty="0"/>
          </a:p>
          <a:p>
            <a:pPr>
              <a:buClrTx/>
            </a:pPr>
            <a:r>
              <a:rPr lang="en-US" sz="3200" u="dotted" dirty="0"/>
              <a:t>Open source </a:t>
            </a:r>
            <a:r>
              <a:rPr lang="en-US" sz="3200" dirty="0"/>
              <a:t>DSP library: supported in Linux, Windows, OSX, operating systems</a:t>
            </a:r>
          </a:p>
          <a:p>
            <a:pPr>
              <a:buClrTx/>
            </a:pPr>
            <a:r>
              <a:rPr lang="en-US" sz="3200" u="dotted" dirty="0"/>
              <a:t>Graphical</a:t>
            </a:r>
            <a:r>
              <a:rPr lang="en-US" sz="3200" dirty="0"/>
              <a:t> DSP authoring simplified</a:t>
            </a:r>
          </a:p>
          <a:p>
            <a:pPr>
              <a:buClrTx/>
            </a:pPr>
            <a:r>
              <a:rPr lang="en-US" sz="3200" dirty="0"/>
              <a:t>Optimized for </a:t>
            </a:r>
            <a:r>
              <a:rPr lang="en-US" sz="3200" u="dotted" dirty="0"/>
              <a:t>‘real time’ </a:t>
            </a:r>
            <a:r>
              <a:rPr lang="en-US" sz="3200" dirty="0"/>
              <a:t>signal processing </a:t>
            </a:r>
          </a:p>
          <a:p>
            <a:pPr marL="0" indent="0">
              <a:buClrTx/>
              <a:buNone/>
            </a:pPr>
            <a:r>
              <a:rPr lang="en-US" sz="3200" dirty="0"/>
              <a:t>  (VOLK, C++ API) </a:t>
            </a:r>
          </a:p>
          <a:p>
            <a:pPr>
              <a:buClrTx/>
            </a:pPr>
            <a:r>
              <a:rPr lang="en-US" sz="3200" dirty="0"/>
              <a:t>Supports </a:t>
            </a:r>
            <a:r>
              <a:rPr lang="en-US" sz="3200" u="dotted" dirty="0"/>
              <a:t>transmit and receive </a:t>
            </a:r>
            <a:r>
              <a:rPr lang="en-US" sz="3200" dirty="0"/>
              <a:t>DSP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GNU Radio DSP 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SSB Phasing Transmitter DSP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229600" cy="449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176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GNU Radio DSP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2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1524000"/>
            <a:ext cx="8229600" cy="4876800"/>
          </a:xfrm>
        </p:spPr>
        <p:txBody>
          <a:bodyPr>
            <a:noAutofit/>
          </a:bodyPr>
          <a:lstStyle/>
          <a:p>
            <a:pPr>
              <a:buClrTx/>
            </a:pPr>
            <a:endParaRPr lang="en-US" sz="3200" dirty="0"/>
          </a:p>
          <a:p>
            <a:pPr marL="0" indent="0" algn="ctr">
              <a:buClrTx/>
              <a:buNone/>
            </a:pPr>
            <a:r>
              <a:rPr lang="en-US" sz="4000" dirty="0"/>
              <a:t>Inspire you to approach microwave station building in a different way</a:t>
            </a:r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Receiver Bandwidth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Receiver Bandwidth 3 kHz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924800" cy="457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4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Advanced’ DSP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SoDa Radio:</a:t>
            </a:r>
            <a:r>
              <a:rPr lang="en-US" sz="3600" dirty="0"/>
              <a:t> Custom Ham Software</a:t>
            </a:r>
          </a:p>
          <a:p>
            <a:pPr marL="0" indent="0" algn="ctr">
              <a:buNone/>
            </a:pPr>
            <a:r>
              <a:rPr lang="en-US" sz="3600" dirty="0"/>
              <a:t>Matt Reilly, KB1VC</a:t>
            </a:r>
          </a:p>
          <a:p>
            <a:pPr marL="0" indent="0" algn="ctr">
              <a:buNone/>
            </a:pPr>
            <a:endParaRPr lang="en-US" sz="3600" dirty="0"/>
          </a:p>
          <a:p>
            <a:pPr>
              <a:buClrTx/>
            </a:pPr>
            <a:r>
              <a:rPr lang="en-US" sz="3200" dirty="0"/>
              <a:t>Custom ham oriented DSP software </a:t>
            </a:r>
          </a:p>
          <a:p>
            <a:pPr>
              <a:buClrTx/>
            </a:pPr>
            <a:r>
              <a:rPr lang="en-US" sz="3200" dirty="0"/>
              <a:t>Open source, free download</a:t>
            </a:r>
          </a:p>
          <a:p>
            <a:pPr>
              <a:buClrTx/>
            </a:pPr>
            <a:r>
              <a:rPr lang="en-US" sz="3200" dirty="0"/>
              <a:t>Linux OS</a:t>
            </a:r>
          </a:p>
          <a:p>
            <a:pPr>
              <a:buClrTx/>
            </a:pPr>
            <a:r>
              <a:rPr lang="en-US" sz="3200" dirty="0"/>
              <a:t>All mode, Transmit and Receive DSP</a:t>
            </a:r>
          </a:p>
          <a:p>
            <a:pPr>
              <a:buClrTx/>
            </a:pPr>
            <a:r>
              <a:rPr lang="en-US" sz="3200" dirty="0"/>
              <a:t>Written for the full Ettus USRP product line: UHD</a:t>
            </a:r>
          </a:p>
          <a:p>
            <a:pPr>
              <a:buClrTx/>
            </a:pPr>
            <a:endParaRPr lang="en-US" sz="2800" dirty="0"/>
          </a:p>
          <a:p>
            <a:pPr>
              <a:buClrTx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4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‘Advanced’ DSP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995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GNU Radio</a:t>
            </a:r>
          </a:p>
          <a:p>
            <a:pPr>
              <a:buClrTx/>
            </a:pPr>
            <a:r>
              <a:rPr lang="en-US" sz="3200" dirty="0"/>
              <a:t>GNU Radio home page: </a:t>
            </a:r>
            <a:r>
              <a:rPr lang="en-US" sz="3200" u="sng" dirty="0">
                <a:hlinkClick r:id="rId2"/>
              </a:rPr>
              <a:t>https://wiki.gnuradio.org/</a:t>
            </a:r>
            <a:endParaRPr lang="en-US" sz="3200" u="sng" dirty="0"/>
          </a:p>
          <a:p>
            <a:pPr>
              <a:buClrTx/>
            </a:pPr>
            <a:r>
              <a:rPr lang="en-US" sz="3200" dirty="0"/>
              <a:t>Ham Friendly DSP: </a:t>
            </a:r>
          </a:p>
          <a:p>
            <a:pPr marL="0" indent="0">
              <a:buClrTx/>
              <a:buNone/>
            </a:pPr>
            <a:r>
              <a:rPr lang="en-US" sz="3200" u="sng" dirty="0">
                <a:hlinkClick r:id="rId3"/>
              </a:rPr>
              <a:t>  https://w7fu.com/</a:t>
            </a:r>
            <a:endParaRPr lang="en-US" sz="3200" u="sng" dirty="0"/>
          </a:p>
          <a:p>
            <a:pPr marL="0" indent="0" algn="ctr">
              <a:buClrTx/>
              <a:buNone/>
            </a:pPr>
            <a:r>
              <a:rPr lang="en-US" sz="3600" u="sng" dirty="0"/>
              <a:t>SoDa Radio</a:t>
            </a:r>
          </a:p>
          <a:p>
            <a:pPr>
              <a:buClrTx/>
            </a:pPr>
            <a:r>
              <a:rPr lang="en-US" sz="3200" u="sng" dirty="0">
                <a:hlinkClick r:id="rId4"/>
              </a:rPr>
              <a:t>https://kb1vc.github.io/SoDaRadio/</a:t>
            </a:r>
            <a:r>
              <a:rPr lang="en-US" sz="3200" dirty="0"/>
              <a:t> </a:t>
            </a:r>
          </a:p>
          <a:p>
            <a:pPr marL="0" indent="0">
              <a:buClrTx/>
              <a:buNone/>
            </a:pPr>
            <a:endParaRPr lang="en-US" sz="3600" u="sng" dirty="0"/>
          </a:p>
          <a:p>
            <a:pPr marL="0" indent="0">
              <a:buClrTx/>
              <a:buNone/>
            </a:pPr>
            <a:endParaRPr lang="en-US" sz="3200" u="sng" dirty="0"/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endParaRPr lang="en-US" sz="3200" dirty="0"/>
          </a:p>
          <a:p>
            <a:endParaRPr lang="en-US" sz="3200" dirty="0"/>
          </a:p>
          <a:p>
            <a:endParaRPr lang="en-US" sz="3200" u="sng" dirty="0"/>
          </a:p>
          <a:p>
            <a:endParaRPr lang="en-US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7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786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5300" dirty="0"/>
              <a:t>SDR Examples:</a:t>
            </a:r>
            <a:br>
              <a:rPr lang="en-US" sz="5300" dirty="0"/>
            </a:br>
            <a:r>
              <a:rPr lang="en-US" sz="5300" dirty="0"/>
              <a:t>What you can do with this stuff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sz="3900" u="dotted" dirty="0"/>
              <a:t>Test and Measurement</a:t>
            </a:r>
          </a:p>
          <a:p>
            <a:pPr marL="0" indent="0" algn="ctr">
              <a:buClrTx/>
              <a:buNone/>
            </a:pPr>
            <a:endParaRPr lang="en-US" sz="3200" dirty="0"/>
          </a:p>
          <a:p>
            <a:pPr>
              <a:buClrTx/>
            </a:pPr>
            <a:r>
              <a:rPr lang="en-US" sz="3500" dirty="0"/>
              <a:t>Signal Source: synthesized frequency </a:t>
            </a:r>
          </a:p>
          <a:p>
            <a:pPr>
              <a:buClrTx/>
            </a:pPr>
            <a:endParaRPr lang="en-US" sz="3500" dirty="0"/>
          </a:p>
          <a:p>
            <a:pPr>
              <a:buClrTx/>
            </a:pPr>
            <a:r>
              <a:rPr lang="en-US" sz="3500" dirty="0"/>
              <a:t>RF and IF Spectrum Analyzer: ~ 25 MHz instantaneous bandwidth, high sensitivity</a:t>
            </a:r>
          </a:p>
          <a:p>
            <a:pPr>
              <a:buClrTx/>
            </a:pPr>
            <a:endParaRPr lang="en-US" sz="3500" dirty="0"/>
          </a:p>
          <a:p>
            <a:pPr>
              <a:buClrTx/>
            </a:pPr>
            <a:r>
              <a:rPr lang="en-US" sz="3500" dirty="0"/>
              <a:t>Scaler Network Analyzer: point by point</a:t>
            </a:r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6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786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5300" dirty="0"/>
              <a:t>SDR Examples:</a:t>
            </a:r>
            <a:br>
              <a:rPr lang="en-US" sz="5300" dirty="0"/>
            </a:br>
            <a:r>
              <a:rPr lang="en-US" sz="5300" dirty="0"/>
              <a:t>What you can do with this stuff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sz="3600" u="dotted" dirty="0"/>
              <a:t>Microwave Radios</a:t>
            </a:r>
          </a:p>
          <a:p>
            <a:pPr marL="0" indent="0" algn="ctr">
              <a:buClrTx/>
              <a:buNone/>
            </a:pPr>
            <a:endParaRPr lang="en-US" sz="3600" dirty="0"/>
          </a:p>
          <a:p>
            <a:pPr marL="0" indent="0" algn="ctr">
              <a:buClrTx/>
              <a:buNone/>
            </a:pPr>
            <a:r>
              <a:rPr lang="en-US" sz="3600" i="1" dirty="0"/>
              <a:t>Direct Conversion </a:t>
            </a:r>
            <a:r>
              <a:rPr lang="en-US" sz="3600" dirty="0"/>
              <a:t>radio architecture: </a:t>
            </a:r>
          </a:p>
          <a:p>
            <a:pPr marL="0" indent="0">
              <a:buClrTx/>
              <a:buNone/>
            </a:pPr>
            <a:endParaRPr lang="en-US" sz="3600" dirty="0"/>
          </a:p>
          <a:p>
            <a:pPr marL="0" indent="0" algn="ctr">
              <a:buClrTx/>
              <a:buNone/>
            </a:pPr>
            <a:r>
              <a:rPr lang="en-US" sz="3600" dirty="0"/>
              <a:t>VHF and lower Microwave bands</a:t>
            </a:r>
          </a:p>
          <a:p>
            <a:pPr marL="0" indent="0">
              <a:buClrTx/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Traditional Conversion to Microwaves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dirty="0"/>
          </a:p>
          <a:p>
            <a:pPr algn="ctr">
              <a:buClrTx/>
            </a:pPr>
            <a:r>
              <a:rPr lang="en-US" sz="3200" dirty="0"/>
              <a:t>High performance HF transceiver</a:t>
            </a:r>
          </a:p>
          <a:p>
            <a:pPr algn="ctr">
              <a:buClrTx/>
            </a:pPr>
            <a:r>
              <a:rPr lang="en-US" sz="3200" dirty="0">
                <a:solidFill>
                  <a:srgbClr val="FF0000"/>
                </a:solidFill>
              </a:rPr>
              <a:t>Outboard Linear Up-converter(s) </a:t>
            </a:r>
            <a:r>
              <a:rPr lang="en-US" sz="3200" u="sng" dirty="0">
                <a:solidFill>
                  <a:srgbClr val="FF0000"/>
                </a:solidFill>
              </a:rPr>
              <a:t>per band</a:t>
            </a:r>
          </a:p>
          <a:p>
            <a:pPr algn="ctr">
              <a:buClrTx/>
            </a:pPr>
            <a:r>
              <a:rPr lang="en-US" sz="3200" dirty="0"/>
              <a:t>Custom </a:t>
            </a:r>
            <a:r>
              <a:rPr lang="en-US" sz="3200" u="sng" dirty="0"/>
              <a:t>per band</a:t>
            </a:r>
            <a:r>
              <a:rPr lang="en-US" sz="3200" dirty="0"/>
              <a:t> RF ‘interface’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7342" y="2548716"/>
            <a:ext cx="2202728" cy="11088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Linear </a:t>
            </a:r>
          </a:p>
          <a:p>
            <a:r>
              <a:rPr lang="en-US" sz="2400" dirty="0">
                <a:solidFill>
                  <a:schemeClr val="tx1"/>
                </a:solidFill>
              </a:rPr>
              <a:t>Up-converter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1" y="2548715"/>
            <a:ext cx="19050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HF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Transceiver</a:t>
            </a:r>
            <a:r>
              <a:rPr lang="en-US" sz="2400" dirty="0"/>
              <a:t> Transceiver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2548715"/>
            <a:ext cx="27432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Power Amplifier  LNA  Tx/Rx relay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362202" y="2860841"/>
            <a:ext cx="715140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5280070" y="2860841"/>
            <a:ext cx="968329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8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763000" cy="1709928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Direct Conversion SDR </a:t>
            </a:r>
            <a:br>
              <a:rPr lang="en-US" sz="4800" dirty="0"/>
            </a:br>
            <a:r>
              <a:rPr lang="en-US" sz="4800" dirty="0"/>
              <a:t>Ham Microwave Radio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534633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ClrTx/>
            </a:pPr>
            <a:endParaRPr lang="en-US" sz="3200" dirty="0"/>
          </a:p>
          <a:p>
            <a:pPr algn="ctr">
              <a:buClrTx/>
            </a:pPr>
            <a:r>
              <a:rPr lang="en-US" sz="3200" dirty="0"/>
              <a:t>High performance </a:t>
            </a:r>
            <a:r>
              <a:rPr lang="en-US" sz="3200" i="1" dirty="0"/>
              <a:t>direct conversion </a:t>
            </a:r>
            <a:r>
              <a:rPr lang="en-US" sz="3200" dirty="0"/>
              <a:t>SDR </a:t>
            </a:r>
            <a:r>
              <a:rPr lang="en-US" sz="3200" u="sng" dirty="0"/>
              <a:t>broadband</a:t>
            </a:r>
            <a:r>
              <a:rPr lang="en-US" sz="3200" dirty="0"/>
              <a:t> transceiver </a:t>
            </a:r>
          </a:p>
          <a:p>
            <a:pPr marL="0" indent="0" algn="ctr">
              <a:buClrTx/>
              <a:buNone/>
            </a:pPr>
            <a:endParaRPr lang="en-US" sz="3200" dirty="0"/>
          </a:p>
          <a:p>
            <a:pPr algn="ctr">
              <a:buClrTx/>
            </a:pPr>
            <a:r>
              <a:rPr lang="en-US" sz="3200" dirty="0"/>
              <a:t>Custom </a:t>
            </a:r>
            <a:r>
              <a:rPr lang="en-US" sz="3200" u="sng" dirty="0"/>
              <a:t>per band</a:t>
            </a:r>
            <a:r>
              <a:rPr lang="en-US" sz="3200" dirty="0"/>
              <a:t> RF PA and LNA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3530" y="2538361"/>
            <a:ext cx="2171700" cy="1108883"/>
          </a:xfrm>
          <a:prstGeom prst="roundRect">
            <a:avLst>
              <a:gd name="adj" fmla="val 29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Microwave SDR Transceiver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12908" y="2538361"/>
            <a:ext cx="27432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Power Amplifier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LNA  Tx / Rx relay</a:t>
            </a:r>
          </a:p>
          <a:p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2625356" y="2850486"/>
            <a:ext cx="3090530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5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548"/>
            <a:ext cx="8229600" cy="172405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Direct Conversion SDR:</a:t>
            </a:r>
            <a:br>
              <a:rPr lang="en-US" sz="4800" dirty="0"/>
            </a:br>
            <a:r>
              <a:rPr lang="en-US" sz="4800" dirty="0"/>
              <a:t>VHF/UHF/Microwave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5" y="2133600"/>
            <a:ext cx="8686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1" y="2586139"/>
            <a:ext cx="2295038" cy="1126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VHF/UHF/</a:t>
            </a:r>
            <a:r>
              <a:rPr lang="en-US" sz="2400" dirty="0" err="1">
                <a:solidFill>
                  <a:schemeClr val="bg1"/>
                </a:solidFill>
              </a:rPr>
              <a:t>uW</a:t>
            </a:r>
            <a:r>
              <a:rPr lang="en-US" sz="2400" dirty="0">
                <a:solidFill>
                  <a:schemeClr val="bg1"/>
                </a:solidFill>
              </a:rPr>
              <a:t> Antenna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6576" y="4522116"/>
            <a:ext cx="197719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FPGA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2787291" y="3009900"/>
            <a:ext cx="927743" cy="4846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17" name="Oval 16"/>
          <p:cNvSpPr/>
          <p:nvPr/>
        </p:nvSpPr>
        <p:spPr>
          <a:xfrm>
            <a:off x="3750086" y="2438400"/>
            <a:ext cx="1646744" cy="15376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RFIC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(mixer)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744" y="2586139"/>
            <a:ext cx="1989636" cy="1126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A/D Converter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(baseband)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4148" y="4528123"/>
            <a:ext cx="156268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Computer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21" name="Arrow: Left 20"/>
          <p:cNvSpPr/>
          <p:nvPr/>
        </p:nvSpPr>
        <p:spPr>
          <a:xfrm>
            <a:off x="5527646" y="4743007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2" name="Arrow: Down 21"/>
          <p:cNvSpPr/>
          <p:nvPr/>
        </p:nvSpPr>
        <p:spPr>
          <a:xfrm>
            <a:off x="7236139" y="3810000"/>
            <a:ext cx="484632" cy="71812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9945" y="4522116"/>
            <a:ext cx="212229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D/A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Converter</a:t>
            </a:r>
          </a:p>
        </p:txBody>
      </p:sp>
      <p:sp>
        <p:nvSpPr>
          <p:cNvPr id="24" name="Arrow: Left 23"/>
          <p:cNvSpPr/>
          <p:nvPr/>
        </p:nvSpPr>
        <p:spPr>
          <a:xfrm>
            <a:off x="2860018" y="4743007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5496949" y="3009900"/>
            <a:ext cx="92774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26" name="Arrow: Right 25"/>
          <p:cNvSpPr/>
          <p:nvPr/>
        </p:nvSpPr>
        <p:spPr>
          <a:xfrm>
            <a:off x="5657062" y="5889055"/>
            <a:ext cx="1258729" cy="5674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</a:t>
            </a:r>
          </a:p>
        </p:txBody>
      </p:sp>
      <p:sp>
        <p:nvSpPr>
          <p:cNvPr id="27" name="Arrow: Right 26"/>
          <p:cNvSpPr/>
          <p:nvPr/>
        </p:nvSpPr>
        <p:spPr>
          <a:xfrm>
            <a:off x="7263382" y="5889055"/>
            <a:ext cx="1300442" cy="5674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1805" y="5994600"/>
            <a:ext cx="1565241" cy="2876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baseband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1418375" y="5442523"/>
            <a:ext cx="484632" cy="55207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3491" y="5994600"/>
            <a:ext cx="914400" cy="4618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250055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Direct Conversion SDR:</a:t>
            </a:r>
            <a:br>
              <a:rPr lang="en-US" sz="4800" dirty="0"/>
            </a:br>
            <a:r>
              <a:rPr lang="en-US" sz="4800" dirty="0"/>
              <a:t>VHF/UHF/Microwave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9" y="1905000"/>
            <a:ext cx="4001782" cy="4800600"/>
          </a:xfrm>
        </p:spPr>
      </p:pic>
    </p:spTree>
    <p:extLst>
      <p:ext uri="{BB962C8B-B14F-4D97-AF65-F5344CB8AC3E}">
        <p14:creationId xmlns:p14="http://schemas.microsoft.com/office/powerpoint/2010/main" val="3716008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5.7 GHz SDR - Rover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276860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1524000"/>
            <a:ext cx="8229600" cy="4876800"/>
          </a:xfrm>
        </p:spPr>
        <p:txBody>
          <a:bodyPr>
            <a:noAutofit/>
          </a:bodyPr>
          <a:lstStyle/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Review advanced SDR Microwave hardware and ‘ham friendly’ DSP software 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Ham Microwave rigs: examples and ideas</a:t>
            </a:r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r>
              <a:rPr lang="en-US" sz="3200" u="sng" dirty="0"/>
              <a:t>Note</a:t>
            </a:r>
            <a:r>
              <a:rPr lang="en-US" sz="3200" dirty="0"/>
              <a:t>: </a:t>
            </a:r>
            <a:r>
              <a:rPr lang="en-US" sz="3200" i="1" dirty="0"/>
              <a:t>heavy emphasis on homebrewing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5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78612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5300" dirty="0"/>
              <a:t>SDR Examples:</a:t>
            </a:r>
            <a:br>
              <a:rPr lang="en-US" sz="5300" dirty="0"/>
            </a:br>
            <a:r>
              <a:rPr lang="en-US" sz="5300" dirty="0"/>
              <a:t>What you can do with this stuff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3600" u="dotted" dirty="0"/>
              <a:t>Microwave Radios</a:t>
            </a:r>
          </a:p>
          <a:p>
            <a:pPr>
              <a:buClrTx/>
            </a:pPr>
            <a:r>
              <a:rPr lang="en-US" sz="3600" i="1" dirty="0"/>
              <a:t>Double Conversion </a:t>
            </a:r>
            <a:r>
              <a:rPr lang="en-US" sz="3600" dirty="0"/>
              <a:t>radio architecture:  upper Microwave and mm Wave bands</a:t>
            </a:r>
          </a:p>
          <a:p>
            <a:pPr>
              <a:buClrTx/>
            </a:pPr>
            <a:r>
              <a:rPr lang="en-US" sz="3600" dirty="0"/>
              <a:t>Flexible IF choices: 50 MHz to 6 GHz</a:t>
            </a:r>
          </a:p>
          <a:p>
            <a:pPr>
              <a:buClrTx/>
            </a:pPr>
            <a:r>
              <a:rPr lang="en-US" sz="3600" dirty="0"/>
              <a:t>Any modulation including JT modes</a:t>
            </a:r>
          </a:p>
          <a:p>
            <a:pPr>
              <a:buClrTx/>
            </a:pPr>
            <a:endParaRPr lang="en-US" sz="3600" dirty="0"/>
          </a:p>
          <a:p>
            <a:pPr marL="0" indent="0" algn="ctr">
              <a:buClrTx/>
              <a:buNone/>
            </a:pPr>
            <a:endParaRPr lang="en-US" sz="3600" dirty="0"/>
          </a:p>
          <a:p>
            <a:pPr marL="0" indent="0">
              <a:buClrTx/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11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Double Conversion SDR</a:t>
            </a:r>
            <a:br>
              <a:rPr lang="en-US" sz="4800" dirty="0"/>
            </a:br>
            <a:r>
              <a:rPr lang="en-US" sz="4800" dirty="0"/>
              <a:t>Traditional Architecture: VHF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5" y="2133600"/>
            <a:ext cx="8686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2431" y="2550498"/>
            <a:ext cx="2122294" cy="1161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Microwave Antenna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2570320" y="3008991"/>
            <a:ext cx="995200" cy="4846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17" name="Oval 16"/>
          <p:cNvSpPr/>
          <p:nvPr/>
        </p:nvSpPr>
        <p:spPr>
          <a:xfrm>
            <a:off x="3631116" y="2438400"/>
            <a:ext cx="1887085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DBM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(mixer)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6465" y="4853646"/>
            <a:ext cx="2137359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A/D Converter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(baseband)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8230" y="4853647"/>
            <a:ext cx="156268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Computer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21" name="Arrow: Left 20"/>
          <p:cNvSpPr/>
          <p:nvPr/>
        </p:nvSpPr>
        <p:spPr>
          <a:xfrm>
            <a:off x="5500513" y="5038343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0556" y="4853646"/>
            <a:ext cx="212229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D/A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Converter</a:t>
            </a:r>
          </a:p>
        </p:txBody>
      </p:sp>
      <p:sp>
        <p:nvSpPr>
          <p:cNvPr id="24" name="Arrow: Left 23"/>
          <p:cNvSpPr/>
          <p:nvPr/>
        </p:nvSpPr>
        <p:spPr>
          <a:xfrm>
            <a:off x="2852622" y="5038343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5578879" y="3003459"/>
            <a:ext cx="92774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26" name="Arrow: Right 25"/>
          <p:cNvSpPr/>
          <p:nvPr/>
        </p:nvSpPr>
        <p:spPr>
          <a:xfrm>
            <a:off x="5657062" y="5889055"/>
            <a:ext cx="1258729" cy="5674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</a:t>
            </a:r>
          </a:p>
        </p:txBody>
      </p:sp>
      <p:sp>
        <p:nvSpPr>
          <p:cNvPr id="27" name="Arrow: Right 26"/>
          <p:cNvSpPr/>
          <p:nvPr/>
        </p:nvSpPr>
        <p:spPr>
          <a:xfrm>
            <a:off x="7263382" y="5889055"/>
            <a:ext cx="1300442" cy="5674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8204" y="6025023"/>
            <a:ext cx="1565241" cy="431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baseband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1443578" y="5855997"/>
            <a:ext cx="484632" cy="39801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3892" y="6254008"/>
            <a:ext cx="914400" cy="4618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Etc..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7300" y="2550498"/>
            <a:ext cx="2087984" cy="1161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VHF IF frequency with SDR direct conversion to</a:t>
            </a:r>
          </a:p>
          <a:p>
            <a:pPr algn="ctr"/>
            <a:r>
              <a:rPr lang="en-US" dirty="0"/>
              <a:t>baseband</a:t>
            </a:r>
          </a:p>
        </p:txBody>
      </p:sp>
      <p:sp>
        <p:nvSpPr>
          <p:cNvPr id="7" name="Arrow: Down 6"/>
          <p:cNvSpPr/>
          <p:nvPr/>
        </p:nvSpPr>
        <p:spPr>
          <a:xfrm>
            <a:off x="7377684" y="3798218"/>
            <a:ext cx="484632" cy="8079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24 GHz Transverter:</a:t>
            </a:r>
            <a:br>
              <a:rPr lang="en-US" sz="4800" dirty="0"/>
            </a:br>
            <a:r>
              <a:rPr lang="en-US" sz="4800" dirty="0"/>
              <a:t>144 MHz SDR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162800" cy="4724400"/>
          </a:xfrm>
        </p:spPr>
      </p:pic>
    </p:spTree>
    <p:extLst>
      <p:ext uri="{BB962C8B-B14F-4D97-AF65-F5344CB8AC3E}">
        <p14:creationId xmlns:p14="http://schemas.microsoft.com/office/powerpoint/2010/main" val="1661891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Double Conversion SDR:</a:t>
            </a:r>
            <a:br>
              <a:rPr lang="en-US" sz="4800" dirty="0"/>
            </a:br>
            <a:r>
              <a:rPr lang="en-US" sz="4800" dirty="0"/>
              <a:t>Novel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45" y="2289000"/>
            <a:ext cx="8686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2044" y="2999927"/>
            <a:ext cx="2122294" cy="1013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Microwave Antenna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2573963" y="3275252"/>
            <a:ext cx="992267" cy="4846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17" name="Oval 16"/>
          <p:cNvSpPr/>
          <p:nvPr/>
        </p:nvSpPr>
        <p:spPr>
          <a:xfrm>
            <a:off x="3566230" y="2685446"/>
            <a:ext cx="1615370" cy="15055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DBM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(mixer)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7826" y="5059507"/>
            <a:ext cx="1915500" cy="12589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A/D Converter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(baseband)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Arrow: Left 20"/>
          <p:cNvSpPr/>
          <p:nvPr/>
        </p:nvSpPr>
        <p:spPr>
          <a:xfrm>
            <a:off x="4624803" y="5262816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987395"/>
            <a:ext cx="165605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D/A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Converter</a:t>
            </a:r>
          </a:p>
        </p:txBody>
      </p:sp>
      <p:sp>
        <p:nvSpPr>
          <p:cNvPr id="24" name="Arrow: Left 23"/>
          <p:cNvSpPr/>
          <p:nvPr/>
        </p:nvSpPr>
        <p:spPr>
          <a:xfrm>
            <a:off x="2126140" y="5245642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4942388" y="3978084"/>
            <a:ext cx="1594615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Mixed signal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1258968" y="5901795"/>
            <a:ext cx="484632" cy="26432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4084" y="6194971"/>
            <a:ext cx="914400" cy="4618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Etc..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3021" y="4995580"/>
            <a:ext cx="1569924" cy="1039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78252" y="2330691"/>
            <a:ext cx="1980997" cy="1013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SDR TX #2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LO signal</a:t>
            </a:r>
          </a:p>
        </p:txBody>
      </p:sp>
      <p:sp>
        <p:nvSpPr>
          <p:cNvPr id="6" name="Arrow: Left 5"/>
          <p:cNvSpPr/>
          <p:nvPr/>
        </p:nvSpPr>
        <p:spPr>
          <a:xfrm>
            <a:off x="4703175" y="2289000"/>
            <a:ext cx="1594616" cy="44377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9545" y="2205392"/>
            <a:ext cx="533400" cy="4431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6749" y="4264801"/>
            <a:ext cx="476196" cy="431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C4411C-EC38-4EFA-86DC-12B742B26495}"/>
              </a:ext>
            </a:extLst>
          </p:cNvPr>
          <p:cNvSpPr/>
          <p:nvPr/>
        </p:nvSpPr>
        <p:spPr>
          <a:xfrm>
            <a:off x="6645378" y="3422177"/>
            <a:ext cx="1646744" cy="15376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RFIC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(mixer)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AF65370E-2CD0-4B28-BCEA-BF53249D0CA1}"/>
              </a:ext>
            </a:extLst>
          </p:cNvPr>
          <p:cNvSpPr/>
          <p:nvPr/>
        </p:nvSpPr>
        <p:spPr>
          <a:xfrm rot="10800000">
            <a:off x="7619998" y="4462716"/>
            <a:ext cx="1066801" cy="1234440"/>
          </a:xfrm>
          <a:prstGeom prst="bentArrow">
            <a:avLst>
              <a:gd name="adj1" fmla="val 26224"/>
              <a:gd name="adj2" fmla="val 22387"/>
              <a:gd name="adj3" fmla="val 25000"/>
              <a:gd name="adj4" fmla="val 4375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10 GHz Transverter v.1:</a:t>
            </a:r>
            <a:br>
              <a:rPr lang="en-US" sz="4800" dirty="0"/>
            </a:br>
            <a:r>
              <a:rPr lang="en-US" sz="4800" dirty="0"/>
              <a:t>Integrated SDR IF and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3600" u="dotted" dirty="0"/>
              <a:t>Dual Transceiver SDR: Ettus B210 SDR</a:t>
            </a:r>
          </a:p>
          <a:p>
            <a:pPr>
              <a:buClrTx/>
            </a:pPr>
            <a:r>
              <a:rPr lang="en-US" sz="3200" dirty="0"/>
              <a:t>IF: ~1.3+ GHz with </a:t>
            </a:r>
            <a:r>
              <a:rPr lang="en-US" sz="3200" i="1" dirty="0"/>
              <a:t>direct conversion </a:t>
            </a:r>
            <a:r>
              <a:rPr lang="en-US" sz="3200" dirty="0"/>
              <a:t>to baseband</a:t>
            </a:r>
          </a:p>
          <a:p>
            <a:pPr>
              <a:buClrTx/>
            </a:pPr>
            <a:r>
              <a:rPr lang="en-US" sz="3200" dirty="0"/>
              <a:t>LO: ~1.3 GHz (X7) using SDR transmitter #2 for the10 GHz mixer LO signal (from RFIC frequency synthesizer and FPGA numerically controlled oscillator (NCO))</a:t>
            </a:r>
          </a:p>
          <a:p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6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10 GHz SDR Transverter v.1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528"/>
            <a:ext cx="8229600" cy="4157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5498"/>
            <a:ext cx="769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10 GHz Transverter Tune-up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8800"/>
            <a:ext cx="65024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66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10 GHz Transverter v.2:</a:t>
            </a:r>
            <a:br>
              <a:rPr lang="en-US" sz="4800" dirty="0"/>
            </a:br>
            <a:r>
              <a:rPr lang="en-US" sz="4800" dirty="0"/>
              <a:t>Integrated SDR IF and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en-US" sz="3600" u="dotted" dirty="0"/>
              <a:t>Dual Transceiver SDR: Ettus B210</a:t>
            </a:r>
          </a:p>
          <a:p>
            <a:pPr marL="0" indent="0" algn="ctr">
              <a:buClrTx/>
              <a:buNone/>
            </a:pPr>
            <a:r>
              <a:rPr lang="en-US" sz="3600" u="dotted" dirty="0"/>
              <a:t>plus </a:t>
            </a:r>
          </a:p>
          <a:p>
            <a:pPr marL="0" indent="0" algn="ctr">
              <a:buClrTx/>
              <a:buNone/>
            </a:pPr>
            <a:r>
              <a:rPr lang="en-US" sz="3600" u="dotted" dirty="0"/>
              <a:t>Mini-Circuits SIM-153+ mixer</a:t>
            </a:r>
          </a:p>
          <a:p>
            <a:pPr>
              <a:buClrTx/>
            </a:pPr>
            <a:r>
              <a:rPr lang="en-US" sz="3600" dirty="0"/>
              <a:t>IF:   5.1881 GHz</a:t>
            </a:r>
          </a:p>
          <a:p>
            <a:pPr>
              <a:buClrTx/>
            </a:pPr>
            <a:r>
              <a:rPr lang="en-US" sz="3600" dirty="0"/>
              <a:t>LO:  5.1800 GHz</a:t>
            </a:r>
          </a:p>
          <a:p>
            <a:pPr>
              <a:buClrTx/>
            </a:pPr>
            <a:r>
              <a:rPr lang="en-US" sz="3600" dirty="0"/>
              <a:t>RF: 10.3681 GHz </a:t>
            </a:r>
          </a:p>
          <a:p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42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10 GHz SDR Transverter v.2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528"/>
            <a:ext cx="8229600" cy="4157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3BAB7-6078-4997-BB24-20CA1DA71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1676400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5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I hope that you are stimulated by the possibilities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Thanks to Ray, W7GLF for his support on getting this equipment on the air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Thanks to the MUD 2017 organizers for the opportunity to present this material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What’s ‘Advanced’ about modern SDR’s?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128"/>
            <a:ext cx="8229600" cy="484327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/>
              <a:t>SDR digital </a:t>
            </a:r>
            <a:r>
              <a:rPr lang="en-US" sz="3200" u="sng" dirty="0"/>
              <a:t>hardware</a:t>
            </a:r>
            <a:r>
              <a:rPr lang="en-US" sz="3200" dirty="0"/>
              <a:t> integrated with RFIC transceivers, to provide </a:t>
            </a:r>
            <a:r>
              <a:rPr lang="en-US" sz="3200" u="dotted" dirty="0"/>
              <a:t>direct conversion </a:t>
            </a:r>
            <a:r>
              <a:rPr lang="en-US" sz="3200" dirty="0"/>
              <a:t>for VHF/Microwave frequencies  </a:t>
            </a:r>
          </a:p>
          <a:p>
            <a:pPr marL="0" indent="0">
              <a:buNone/>
            </a:pPr>
            <a:r>
              <a:rPr lang="en-US" sz="2800" dirty="0"/>
              <a:t>        - developed for cell phone industry</a:t>
            </a:r>
          </a:p>
          <a:p>
            <a:pPr marL="0" indent="0">
              <a:buNone/>
            </a:pPr>
            <a:r>
              <a:rPr lang="en-US" sz="2800" dirty="0"/>
              <a:t>        - optimized for VHF/lower Microwave use</a:t>
            </a:r>
          </a:p>
          <a:p>
            <a:pPr marL="274320" lvl="1" indent="0">
              <a:buClrTx/>
              <a:buNone/>
            </a:pPr>
            <a:r>
              <a:rPr lang="en-US" sz="2800" dirty="0"/>
              <a:t>     - low noise, high S/N ratio, RF linearity, 	frequency stability, and dynamic range</a:t>
            </a:r>
            <a:endParaRPr lang="en-US" sz="3200" dirty="0"/>
          </a:p>
          <a:p>
            <a:pPr>
              <a:buClrTx/>
            </a:pPr>
            <a:r>
              <a:rPr lang="en-US" sz="3200" dirty="0"/>
              <a:t>‘Ham Friendly’ DSP </a:t>
            </a:r>
            <a:r>
              <a:rPr lang="en-US" sz="3200" u="sng" dirty="0"/>
              <a:t>software</a:t>
            </a:r>
            <a:r>
              <a:rPr lang="en-US" sz="3200" dirty="0"/>
              <a:t> tools readily available to hobbyists</a:t>
            </a:r>
          </a:p>
          <a:p>
            <a:pPr>
              <a:buClrTx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32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Down the Slippery Slope…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000" dirty="0"/>
              <a:t>More information about DSP and SDR</a:t>
            </a: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www.w7fu.com</a:t>
            </a:r>
            <a:endParaRPr lang="en-US" sz="40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39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Additional Questions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Hardware 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Software 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Other related topics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9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SDR: The New Normal?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u="sng" dirty="0"/>
              <a:t>Wide design flexibility</a:t>
            </a:r>
            <a:r>
              <a:rPr lang="en-US" sz="3200" dirty="0"/>
              <a:t> in terms of modulation bandwidth and frequency coverage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u="sng" dirty="0"/>
              <a:t>High performance </a:t>
            </a:r>
            <a:r>
              <a:rPr lang="en-US" sz="3200" dirty="0"/>
              <a:t>signal processing</a:t>
            </a:r>
            <a:endParaRPr lang="en-US" sz="3200" u="sng" dirty="0"/>
          </a:p>
          <a:p>
            <a:pPr>
              <a:buClrTx/>
            </a:pPr>
            <a:endParaRPr lang="en-US" sz="3200" u="sng" dirty="0"/>
          </a:p>
          <a:p>
            <a:pPr>
              <a:buClrTx/>
            </a:pPr>
            <a:r>
              <a:rPr lang="en-US" sz="3200" u="sng" dirty="0"/>
              <a:t>Simplified system design</a:t>
            </a:r>
            <a:r>
              <a:rPr lang="en-US" sz="3200" dirty="0"/>
              <a:t> using a wideband </a:t>
            </a:r>
          </a:p>
          <a:p>
            <a:pPr marL="0" indent="0">
              <a:buClrTx/>
              <a:buNone/>
            </a:pPr>
            <a:r>
              <a:rPr lang="en-US" sz="3200" dirty="0"/>
              <a:t>  direct conversion SDR</a:t>
            </a:r>
            <a:endParaRPr lang="en-US" sz="3200" u="sng" dirty="0"/>
          </a:p>
          <a:p>
            <a:pPr marL="0" indent="0">
              <a:buClrTx/>
              <a:buNone/>
            </a:pPr>
            <a:r>
              <a:rPr lang="en-US" dirty="0"/>
              <a:t>  </a:t>
            </a:r>
          </a:p>
          <a:p>
            <a:pPr marL="0" indent="0">
              <a:buClrTx/>
              <a:buNone/>
            </a:pPr>
            <a:endParaRPr lang="en-US" dirty="0"/>
          </a:p>
          <a:p>
            <a:pPr>
              <a:buClrTx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9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/>
              <a:t>Development lab, test and measurement, education oriented, and not cheap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Easily repurposed to ham use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Assumes considerable self-learning based on first principles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Advanced SDR </a:t>
            </a:r>
            <a:br>
              <a:rPr lang="en-US" sz="4800" dirty="0"/>
            </a:br>
            <a:r>
              <a:rPr lang="en-US" sz="4800" dirty="0"/>
              <a:t>Hardware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/>
              <a:t>Ettus Research USRP</a:t>
            </a:r>
          </a:p>
          <a:p>
            <a:pPr marL="0" indent="0">
              <a:buClrTx/>
              <a:buNone/>
            </a:pPr>
            <a:r>
              <a:rPr lang="en-US" sz="2800" dirty="0"/>
              <a:t>  </a:t>
            </a:r>
            <a:r>
              <a:rPr lang="en-US" sz="2800" dirty="0">
                <a:hlinkClick r:id="rId2"/>
              </a:rPr>
              <a:t>www.Ettus.com/products</a:t>
            </a:r>
            <a:endParaRPr lang="en-US" sz="2800" dirty="0"/>
          </a:p>
          <a:p>
            <a:pPr>
              <a:buClrTx/>
            </a:pPr>
            <a:r>
              <a:rPr lang="en-US" sz="3200" dirty="0"/>
              <a:t>Nuand/Blade RF</a:t>
            </a:r>
          </a:p>
          <a:p>
            <a:pPr marL="0" indent="0">
              <a:buClrTx/>
              <a:buNone/>
            </a:pPr>
            <a:r>
              <a:rPr lang="en-US" sz="2800" dirty="0"/>
              <a:t>  </a:t>
            </a:r>
            <a:r>
              <a:rPr lang="en-US" sz="2800" dirty="0">
                <a:hlinkClick r:id="rId3"/>
              </a:rPr>
              <a:t>www.Nuand.com</a:t>
            </a:r>
            <a:endParaRPr lang="en-US" sz="2800" dirty="0"/>
          </a:p>
          <a:p>
            <a:pPr>
              <a:buClrTx/>
            </a:pPr>
            <a:r>
              <a:rPr lang="en-US" sz="3200" dirty="0"/>
              <a:t>Hack RF</a:t>
            </a:r>
          </a:p>
          <a:p>
            <a:pPr marL="0" indent="0">
              <a:buClrTx/>
              <a:buNone/>
            </a:pPr>
            <a:r>
              <a:rPr lang="en-US" sz="2800" dirty="0"/>
              <a:t>  </a:t>
            </a:r>
            <a:r>
              <a:rPr lang="en-US" sz="2800" dirty="0">
                <a:hlinkClick r:id="rId4"/>
              </a:rPr>
              <a:t>http://www.greatscottgadgets.com/</a:t>
            </a:r>
            <a:endParaRPr lang="en-US" sz="2800" dirty="0"/>
          </a:p>
          <a:p>
            <a:pPr>
              <a:buClrTx/>
            </a:pPr>
            <a:r>
              <a:rPr lang="en-US" sz="3200" dirty="0"/>
              <a:t>Lime SDR</a:t>
            </a:r>
          </a:p>
          <a:p>
            <a:pPr marL="0" indent="0">
              <a:buClrTx/>
              <a:buNone/>
            </a:pPr>
            <a:r>
              <a:rPr lang="en-US" sz="2800" dirty="0"/>
              <a:t>  </a:t>
            </a:r>
            <a:r>
              <a:rPr lang="en-US" sz="2800" dirty="0">
                <a:hlinkClick r:id="rId5"/>
              </a:rPr>
              <a:t>www.limemicro.com/products/software-</a:t>
            </a:r>
            <a:r>
              <a:rPr lang="en-US" sz="2800" dirty="0"/>
              <a:t>defined-radio/</a:t>
            </a:r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endParaRPr lang="en-US" sz="3200" dirty="0"/>
          </a:p>
          <a:p>
            <a:pPr>
              <a:buClrTx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9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u="sng" dirty="0"/>
              <a:t>Hardware Example</a:t>
            </a:r>
          </a:p>
          <a:p>
            <a:pPr marL="0" indent="0" algn="ctr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2800" dirty="0"/>
              <a:t>Ettus Research USRP, B200/210 SDR transceiver</a:t>
            </a:r>
          </a:p>
          <a:p>
            <a:pPr marL="0" indent="0">
              <a:buClrTx/>
              <a:buNone/>
            </a:pPr>
            <a:r>
              <a:rPr lang="en-US" sz="2800" u="sng" dirty="0"/>
              <a:t>direct conversion</a:t>
            </a:r>
            <a:r>
              <a:rPr lang="en-US" sz="2800" dirty="0"/>
              <a:t> from 50 MHz to 6 GHz 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state of the art RF &amp; baseband performance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low phase noise frequency synthesizers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optional external master clock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TX RF output &gt;&gt; +5 dBm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RX ~2+ dB NF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800" dirty="0"/>
              <a:t>single board solution  (6” x 4”) or (3.25” x 2”)</a:t>
            </a:r>
          </a:p>
          <a:p>
            <a:pPr lvl="1">
              <a:buClrTx/>
            </a:pPr>
            <a:endParaRPr lang="en-US" sz="2800" dirty="0"/>
          </a:p>
          <a:p>
            <a:pPr lvl="1">
              <a:buClrTx/>
            </a:pPr>
            <a:endParaRPr lang="en-US" sz="2800" u="sng" dirty="0"/>
          </a:p>
          <a:p>
            <a:pPr lvl="1">
              <a:buClrTx/>
            </a:pPr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8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pPr lvl="1">
              <a:buClrTx/>
            </a:pPr>
            <a:endParaRPr lang="en-US" sz="2800" dirty="0"/>
          </a:p>
          <a:p>
            <a:pPr lvl="1">
              <a:buClrTx/>
            </a:pPr>
            <a:endParaRPr lang="en-US" sz="2800" u="sng" dirty="0"/>
          </a:p>
          <a:p>
            <a:pPr lvl="1">
              <a:buClrTx/>
            </a:pPr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11A10A-7333-4C72-A6E1-DC3F8A9C3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50156"/>
              </p:ext>
            </p:extLst>
          </p:nvPr>
        </p:nvGraphicFramePr>
        <p:xfrm>
          <a:off x="457201" y="1524000"/>
          <a:ext cx="8382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3" imgW="6099065" imgH="3529429" progId="Word.Document.12">
                  <p:embed/>
                </p:oleObj>
              </mc:Choice>
              <mc:Fallback>
                <p:oleObj name="Document" r:id="rId3" imgW="6099065" imgH="3529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1524000"/>
                        <a:ext cx="83820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425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2707</TotalTime>
  <Words>1001</Words>
  <Application>Microsoft Office PowerPoint</Application>
  <PresentationFormat>On-screen Show (4:3)</PresentationFormat>
  <Paragraphs>316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Clarity</vt:lpstr>
      <vt:lpstr>Document</vt:lpstr>
      <vt:lpstr>Advanced SDR Ham radios  vhf, UHF, Microwaves </vt:lpstr>
      <vt:lpstr>GOAL</vt:lpstr>
      <vt:lpstr>Presentation Outline</vt:lpstr>
      <vt:lpstr>What’s ‘Advanced’ about modern SDR’s?</vt:lpstr>
      <vt:lpstr>SDR: The New Normal?</vt:lpstr>
      <vt:lpstr>Advanced SDR Hardware</vt:lpstr>
      <vt:lpstr>Advanced SDR  Hardware Choices</vt:lpstr>
      <vt:lpstr>Advanced SDR Hardware </vt:lpstr>
      <vt:lpstr>Advanced SDR Hardware </vt:lpstr>
      <vt:lpstr>Advanced SDR Hardware</vt:lpstr>
      <vt:lpstr>Advanced SDR Hardware</vt:lpstr>
      <vt:lpstr>Native Performance Examples</vt:lpstr>
      <vt:lpstr>Microwave Spectral Purity</vt:lpstr>
      <vt:lpstr>VHF Harmonic Analysis</vt:lpstr>
      <vt:lpstr>Microwave Phase Noise</vt:lpstr>
      <vt:lpstr>Microwave Transmit Linearity</vt:lpstr>
      <vt:lpstr>‘Advanced’ DSP Software</vt:lpstr>
      <vt:lpstr>GNU Radio DSP Flow Graph</vt:lpstr>
      <vt:lpstr>GNU Radio DSP GUI</vt:lpstr>
      <vt:lpstr>Receiver Bandwidth Spectrum</vt:lpstr>
      <vt:lpstr>Advanced’ DSP Software</vt:lpstr>
      <vt:lpstr>‘Advanced’ DSP Software</vt:lpstr>
      <vt:lpstr> SDR Examples: What you can do with this stuff </vt:lpstr>
      <vt:lpstr> SDR Examples: What you can do with this stuff </vt:lpstr>
      <vt:lpstr>Traditional Conversion to Microwaves</vt:lpstr>
      <vt:lpstr>Direct Conversion SDR  Ham Microwave Radio System</vt:lpstr>
      <vt:lpstr>Direct Conversion SDR: VHF/UHF/Microwave</vt:lpstr>
      <vt:lpstr>Direct Conversion SDR: VHF/UHF/Microwave</vt:lpstr>
      <vt:lpstr>5.7 GHz SDR - Rover Station</vt:lpstr>
      <vt:lpstr> SDR Examples: What you can do with this stuff </vt:lpstr>
      <vt:lpstr>Double Conversion SDR Traditional Architecture: VHF IF</vt:lpstr>
      <vt:lpstr>24 GHz Transverter: 144 MHz SDR IF</vt:lpstr>
      <vt:lpstr>Double Conversion SDR: Novel Approaches</vt:lpstr>
      <vt:lpstr>10 GHz Transverter v.1: Integrated SDR IF and LO</vt:lpstr>
      <vt:lpstr>10 GHz SDR Transverter v.1</vt:lpstr>
      <vt:lpstr>10 GHz Transverter Tune-up</vt:lpstr>
      <vt:lpstr>10 GHz Transverter v.2: Integrated SDR IF and LO</vt:lpstr>
      <vt:lpstr>10 GHz SDR Transverter v.2</vt:lpstr>
      <vt:lpstr>In Conclusion</vt:lpstr>
      <vt:lpstr>Down the Slippery Slope…</vt:lpstr>
      <vt:lpstr>Additional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UHF SDR Transceiver</dc:title>
  <dc:creator>Windows User</dc:creator>
  <cp:lastModifiedBy>John Petrich</cp:lastModifiedBy>
  <cp:revision>306</cp:revision>
  <dcterms:created xsi:type="dcterms:W3CDTF">2015-12-04T00:00:16Z</dcterms:created>
  <dcterms:modified xsi:type="dcterms:W3CDTF">2018-02-23T22:45:34Z</dcterms:modified>
</cp:coreProperties>
</file>