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8" r:id="rId3"/>
    <p:sldId id="260" r:id="rId4"/>
    <p:sldId id="264" r:id="rId5"/>
    <p:sldId id="268" r:id="rId6"/>
    <p:sldId id="267" r:id="rId7"/>
    <p:sldId id="261" r:id="rId8"/>
    <p:sldId id="262" r:id="rId9"/>
    <p:sldId id="263" r:id="rId10"/>
    <p:sldId id="265" r:id="rId11"/>
    <p:sldId id="266" r:id="rId12"/>
    <p:sldId id="269" r:id="rId13"/>
    <p:sldId id="272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9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C250-4160-486D-B070-CD3FE7CCCF3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2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0102-5E6C-4CA7-A02D-8AC23B003EAE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9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27EC-0FFD-4482-9757-F0F924903DF5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7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080B-9AA2-4D50-B9A1-284CFD40FAEA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9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5AC19-2DC4-4CB4-B873-A358BB57E1FB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091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8D59-732C-4B10-8D2B-E83AC0329FDE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A278-E03E-4DFB-9BB0-4D101A29739B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50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0692-AC97-4433-8372-098C47B828E4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9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4208-EF7D-4DEC-8C89-E105B8D5CDF0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7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8B57-1FD7-4361-9FEF-432967643AE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30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6B22-6C73-4AE3-B438-4F6605BAADE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0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D2CA662-A467-4C91-A267-647D9C4A8614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4C61591-8932-46B8-A7BA-4844537169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30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etrich@u.washingto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ttp/gnuradio.org/redmine/projects/gnuradio/wiki/InstallingG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petrich@u.washington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tp/gnuradio.org/redmine/projects/gnuradio/wiki/HamRadio" TargetMode="External"/><Relationship Id="rId2" Type="http://schemas.openxmlformats.org/officeDocument/2006/relationships/hyperlink" Target="http://www.gnuradi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7fu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832" y="329606"/>
            <a:ext cx="10823945" cy="1927225"/>
          </a:xfrm>
        </p:spPr>
        <p:txBody>
          <a:bodyPr/>
          <a:lstStyle/>
          <a:p>
            <a:pPr algn="ctr"/>
            <a:r>
              <a:rPr lang="en-US" sz="4800" dirty="0"/>
              <a:t>Ham Friendly Digital Signal Processing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41401"/>
            <a:ext cx="8534400" cy="303382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600" dirty="0"/>
              <a:t>John Petrich, W7FU</a:t>
            </a:r>
          </a:p>
          <a:p>
            <a:pPr algn="ctr"/>
            <a:r>
              <a:rPr lang="en-US" sz="3600" dirty="0">
                <a:hlinkClick r:id="rId2"/>
              </a:rPr>
              <a:t>mailto:petrich@u.washington.edu</a:t>
            </a:r>
            <a:endParaRPr lang="en-US" sz="3600" dirty="0"/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ARRL NW Division Convention</a:t>
            </a:r>
          </a:p>
          <a:p>
            <a:pPr algn="ctr"/>
            <a:r>
              <a:rPr lang="en-US" sz="3600" dirty="0"/>
              <a:t>Seaside, OR</a:t>
            </a:r>
          </a:p>
          <a:p>
            <a:pPr algn="ctr"/>
            <a:r>
              <a:rPr lang="en-US" sz="3600" dirty="0"/>
              <a:t>June 2016</a:t>
            </a:r>
          </a:p>
          <a:p>
            <a:pPr algn="ctr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5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How to Get Started with GNU Radio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en-US" sz="2800" dirty="0"/>
              <a:t>GRC ‘get started’ Wiki with instructions: </a:t>
            </a:r>
            <a:r>
              <a:rPr lang="en-US" sz="2800" dirty="0">
                <a:hlinkClick r:id="rId2"/>
              </a:rPr>
              <a:t>http://www.http://gnuradio.org/redmine/projects/gnuradio/wiki/InstallingGR</a:t>
            </a: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Live GNU Radio: Simple “boot and go”.  Bootable USB memory stick or CD with Linux Ubuntu and GNU Radio pre-installed. Make it yourself or purchase.  No changes to your hard drive or native OS.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Dual boot installation of Linux Ubuntu and GNU Radio.  Best method for serious work.  “Virtual’ machines </a:t>
            </a:r>
            <a:r>
              <a:rPr lang="en-US" sz="2800" u="sng" dirty="0"/>
              <a:t>only</a:t>
            </a:r>
            <a:r>
              <a:rPr lang="en-US" sz="2800" dirty="0"/>
              <a:t> for simulation.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28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I want to thank</a:t>
            </a:r>
          </a:p>
          <a:p>
            <a:pPr marL="0" indent="0" algn="ctr">
              <a:buNone/>
            </a:pPr>
            <a:r>
              <a:rPr lang="en-US" sz="2800" dirty="0"/>
              <a:t>Howard Burns, W1HMB</a:t>
            </a:r>
          </a:p>
          <a:p>
            <a:pPr marL="0" indent="0" algn="ctr">
              <a:buNone/>
            </a:pPr>
            <a:r>
              <a:rPr lang="en-US" sz="2800" dirty="0"/>
              <a:t>and</a:t>
            </a:r>
          </a:p>
          <a:p>
            <a:pPr marL="0" indent="0" algn="ctr">
              <a:buNone/>
            </a:pPr>
            <a:r>
              <a:rPr lang="en-US" sz="2800" dirty="0"/>
              <a:t>Tom McDermott, N5EG</a:t>
            </a:r>
          </a:p>
          <a:p>
            <a:pPr marL="0" indent="0" algn="ctr">
              <a:buNone/>
            </a:pPr>
            <a:r>
              <a:rPr lang="en-US" sz="2800" dirty="0"/>
              <a:t>for their assistance with this presentation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Thanks also to </a:t>
            </a:r>
            <a:r>
              <a:rPr lang="en-US" sz="2800" dirty="0" err="1"/>
              <a:t>SeaPac</a:t>
            </a:r>
            <a:r>
              <a:rPr lang="en-US" sz="2800" dirty="0"/>
              <a:t> for the opportunity</a:t>
            </a:r>
          </a:p>
          <a:p>
            <a:pPr marL="0" indent="0" algn="ctr">
              <a:buNone/>
            </a:pPr>
            <a:r>
              <a:rPr lang="en-US" sz="2800" dirty="0"/>
              <a:t>to present this project at the 2016 ARRL NW Division Convention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13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08275"/>
            <a:ext cx="1097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Q: Does GNU Radio function with a Windows and Apple OS?</a:t>
            </a:r>
          </a:p>
          <a:p>
            <a:pPr marL="0" indent="0">
              <a:buNone/>
            </a:pPr>
            <a:r>
              <a:rPr lang="en-US" sz="2800" dirty="0"/>
              <a:t>A: New installation scripts make installation more easy and less</a:t>
            </a:r>
          </a:p>
          <a:p>
            <a:pPr marL="0" indent="0">
              <a:buNone/>
            </a:pPr>
            <a:r>
              <a:rPr lang="en-US" sz="2800" dirty="0"/>
              <a:t>     problematic than in the past</a:t>
            </a:r>
          </a:p>
          <a:p>
            <a:pPr marL="0" indent="0">
              <a:buNone/>
            </a:pP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Q: What type of computer is required?</a:t>
            </a:r>
          </a:p>
          <a:p>
            <a:pPr marL="0" indent="0">
              <a:buNone/>
            </a:pPr>
            <a:r>
              <a:rPr lang="en-US" sz="2800" dirty="0"/>
              <a:t>A:  Two cores @ 2500 MHz: i3 is minimum, I5 or i7 recommended</a:t>
            </a:r>
          </a:p>
          <a:p>
            <a:pPr marL="0" indent="0">
              <a:buNone/>
            </a:pPr>
            <a:r>
              <a:rPr lang="en-US" sz="2800" dirty="0"/>
              <a:t>      by the developers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FAQ’s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Q: If I have questions or get lost, can I reach you?</a:t>
            </a:r>
          </a:p>
          <a:p>
            <a:pPr marL="0" indent="0">
              <a:buNone/>
            </a:pPr>
            <a:r>
              <a:rPr lang="en-US" sz="2800" dirty="0"/>
              <a:t>A: Absolutely, I’ll do what I can to help.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>
                <a:hlinkClick r:id="rId2"/>
              </a:rPr>
              <a:t>mailto:petrich@u.washington.edu</a:t>
            </a: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63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Additional Questions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200" dirty="0"/>
              <a:t>Hardware ?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200" dirty="0"/>
              <a:t>Software ?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200" dirty="0"/>
              <a:t>Other related topics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A4C61591-8932-46B8-A7BA-484453716959}" type="slidenum">
              <a:rPr lang="en-US" sz="1800" b="0" kern="0">
                <a:solidFill>
                  <a:sysClr val="windowText" lastClr="000000"/>
                </a:solidFill>
              </a:rPr>
              <a:pPr defTabSz="914400"/>
              <a:t>14</a:t>
            </a:fld>
            <a:endParaRPr lang="en-US" sz="1800" b="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16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/>
              <a:t>Agenda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46772"/>
            <a:ext cx="10972800" cy="4876800"/>
          </a:xfrm>
        </p:spPr>
        <p:txBody>
          <a:bodyPr/>
          <a:lstStyle/>
          <a:p>
            <a:pPr algn="just">
              <a:buClrTx/>
            </a:pPr>
            <a:r>
              <a:rPr lang="en-US" sz="2800" dirty="0"/>
              <a:t>Discuss relationship of DSP and SDRs</a:t>
            </a:r>
          </a:p>
          <a:p>
            <a:pPr algn="just">
              <a:buClrTx/>
            </a:pPr>
            <a:endParaRPr lang="en-US" sz="2800" dirty="0"/>
          </a:p>
          <a:p>
            <a:pPr algn="just">
              <a:buClrTx/>
            </a:pPr>
            <a:r>
              <a:rPr lang="en-US" sz="2800" dirty="0"/>
              <a:t>Introduce GNU Radio: open source, graphical programming</a:t>
            </a:r>
          </a:p>
          <a:p>
            <a:pPr algn="just">
              <a:buClrTx/>
            </a:pPr>
            <a:endParaRPr lang="en-US" sz="2800" dirty="0"/>
          </a:p>
          <a:p>
            <a:pPr algn="just">
              <a:buClrTx/>
            </a:pPr>
            <a:r>
              <a:rPr lang="en-US" sz="2800" dirty="0"/>
              <a:t>Demonstrate a selection of DSP operations: FM radio, Panadapter,</a:t>
            </a:r>
          </a:p>
          <a:p>
            <a:pPr marL="0" indent="0" algn="just">
              <a:buClrTx/>
              <a:buNone/>
            </a:pPr>
            <a:r>
              <a:rPr lang="en-US" sz="2800" dirty="0"/>
              <a:t>  filter, wave form generator, audio output</a:t>
            </a:r>
          </a:p>
          <a:p>
            <a:pPr marL="0" indent="0" algn="just">
              <a:buClrTx/>
              <a:buNone/>
            </a:pPr>
            <a:endParaRPr lang="en-US" sz="2800" dirty="0"/>
          </a:p>
          <a:p>
            <a:pPr algn="just">
              <a:buClrTx/>
            </a:pPr>
            <a:r>
              <a:rPr lang="en-US" sz="2800" dirty="0"/>
              <a:t>How to get started with GNU Radio – resources, nuts and bolts</a:t>
            </a:r>
          </a:p>
          <a:p>
            <a:pPr algn="just">
              <a:buClrTx/>
            </a:pPr>
            <a:endParaRPr lang="en-US" sz="2800" dirty="0"/>
          </a:p>
          <a:p>
            <a:pPr algn="just">
              <a:buClrTx/>
            </a:pPr>
            <a:endParaRPr lang="en-US" dirty="0"/>
          </a:p>
          <a:p>
            <a:pPr algn="just">
              <a:buClrTx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3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SDR and DSP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53105"/>
            <a:ext cx="10972800" cy="4821854"/>
          </a:xfrm>
        </p:spPr>
        <p:txBody>
          <a:bodyPr>
            <a:normAutofit fontScale="62500" lnSpcReduction="20000"/>
          </a:bodyPr>
          <a:lstStyle/>
          <a:p>
            <a:pPr>
              <a:buClrTx/>
            </a:pPr>
            <a:r>
              <a:rPr lang="en-US" sz="4500" u="sng" dirty="0"/>
              <a:t>All</a:t>
            </a:r>
            <a:r>
              <a:rPr lang="en-US" sz="4500" dirty="0"/>
              <a:t> radio receivers process signals and output to ‘baseband’:</a:t>
            </a:r>
          </a:p>
          <a:p>
            <a:pPr marL="274320" lvl="1" indent="0">
              <a:buClrTx/>
              <a:buNone/>
            </a:pPr>
            <a:r>
              <a:rPr lang="en-US" sz="4500" dirty="0"/>
              <a:t>	IF, filters, detectors, audio output</a:t>
            </a:r>
          </a:p>
          <a:p>
            <a:pPr marL="274320" lvl="1" indent="0">
              <a:buClrTx/>
              <a:buNone/>
            </a:pPr>
            <a:endParaRPr lang="en-US" sz="4500" dirty="0"/>
          </a:p>
          <a:p>
            <a:pPr>
              <a:buClrTx/>
            </a:pPr>
            <a:r>
              <a:rPr lang="en-US" sz="4500" dirty="0"/>
              <a:t>SDR receiver digitizes radio signals to baseband:</a:t>
            </a:r>
          </a:p>
          <a:p>
            <a:pPr marL="274320" lvl="1" indent="0">
              <a:buClrTx/>
              <a:buNone/>
            </a:pPr>
            <a:r>
              <a:rPr lang="en-US" sz="4500" dirty="0"/>
              <a:t>	direct conversion and direct sampling</a:t>
            </a:r>
          </a:p>
          <a:p>
            <a:pPr marL="274320" lvl="1" indent="0">
              <a:buClrTx/>
              <a:buNone/>
            </a:pPr>
            <a:endParaRPr lang="en-US" sz="4500" dirty="0"/>
          </a:p>
          <a:p>
            <a:pPr>
              <a:buClrTx/>
            </a:pPr>
            <a:r>
              <a:rPr lang="en-US" sz="4500" dirty="0"/>
              <a:t>DSP software processes the baseband data to complete the radio</a:t>
            </a:r>
          </a:p>
          <a:p>
            <a:pPr>
              <a:buClrTx/>
            </a:pPr>
            <a:endParaRPr lang="en-US" sz="4500" dirty="0"/>
          </a:p>
          <a:p>
            <a:pPr>
              <a:buClrTx/>
            </a:pPr>
            <a:r>
              <a:rPr lang="en-US" sz="4500" dirty="0"/>
              <a:t>The software is the DSP, the DSP is the software, DSP is the radio</a:t>
            </a:r>
          </a:p>
          <a:p>
            <a:pPr>
              <a:buClrTx/>
            </a:pPr>
            <a:endParaRPr lang="en-US" sz="2800" dirty="0"/>
          </a:p>
          <a:p>
            <a:pPr marL="0" indent="0">
              <a:buClrTx/>
              <a:buNone/>
            </a:pPr>
            <a:r>
              <a:rPr lang="en-US" sz="28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9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Tx/>
              <a:buNone/>
            </a:pPr>
            <a:endParaRPr lang="en-US" dirty="0"/>
          </a:p>
          <a:p>
            <a:pPr>
              <a:buClrTx/>
            </a:pPr>
            <a:r>
              <a:rPr lang="en-US" sz="2800" dirty="0"/>
              <a:t>DSP uses same signal flows as traditional analog radio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DSP uses same processes – mixers, filters, amplifiers, etc.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DSP is much simplified in comparison- no concern about </a:t>
            </a:r>
          </a:p>
          <a:p>
            <a:pPr marL="0" indent="0">
              <a:buClrTx/>
              <a:buNone/>
            </a:pPr>
            <a:r>
              <a:rPr lang="en-US" sz="2800" dirty="0"/>
              <a:t>  impedance matching, signal leakage, and filtering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DSP offers higher performance due to unmatched digital precision </a:t>
            </a:r>
          </a:p>
          <a:p>
            <a:pPr marL="0" indent="0">
              <a:buClrTx/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6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SDR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dotted" dirty="0"/>
              <a:t>Direct Conversion</a:t>
            </a:r>
            <a:r>
              <a:rPr lang="en-US" sz="2800" dirty="0"/>
              <a:t>: converts RF to digital baseband with no IF stage</a:t>
            </a:r>
          </a:p>
          <a:p>
            <a:endParaRPr lang="en-US" sz="2800" dirty="0"/>
          </a:p>
          <a:p>
            <a:r>
              <a:rPr lang="en-US" sz="2800" u="dotted" dirty="0"/>
              <a:t>Direct Sampling</a:t>
            </a:r>
            <a:r>
              <a:rPr lang="en-US" sz="2800" dirty="0"/>
              <a:t>: A/D and D/A converters have huge baseband and can operate at RF.  No need for direct conversion </a:t>
            </a:r>
          </a:p>
          <a:p>
            <a:endParaRPr lang="en-US" sz="2800" dirty="0"/>
          </a:p>
          <a:p>
            <a:r>
              <a:rPr lang="en-US" sz="2800" u="dotted" dirty="0"/>
              <a:t>FPGA</a:t>
            </a:r>
            <a:r>
              <a:rPr lang="en-US" sz="2800" dirty="0"/>
              <a:t>: a logic block for initial DSP located on the SDR hardware</a:t>
            </a:r>
          </a:p>
          <a:p>
            <a:endParaRPr lang="en-US" sz="2800" dirty="0"/>
          </a:p>
          <a:p>
            <a:r>
              <a:rPr lang="en-US" sz="2800" u="dotted" dirty="0"/>
              <a:t>Data Interface</a:t>
            </a:r>
            <a:r>
              <a:rPr lang="en-US" sz="2800" dirty="0"/>
              <a:t>: can be USB 2.0, 3.0, or Ethernet to computer</a:t>
            </a:r>
            <a:endParaRPr lang="en-US" sz="2800" u="dotte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9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Realities of Homebrew SDR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ClrTx/>
            </a:pPr>
            <a:r>
              <a:rPr lang="en-US" sz="2800" dirty="0"/>
              <a:t>Modern SDR hardware miniaturized - components require automated assembly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SDR hardware can be paired with multiple different software applications:  e.g. SDR#, HRD, SDR Console, and others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DSP software is where the ham can homebrew SDRs.  GNU Radio is the soldering iron equivalent for modern SDR building projects.  </a:t>
            </a:r>
            <a:r>
              <a:rPr lang="en-US" sz="2800" u="sng" dirty="0"/>
              <a:t>DSP is the radio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46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GNU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02466"/>
            <a:ext cx="10972800" cy="4876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/>
              <a:t>Open source: no cost, ‘rolling’ development always an adventure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Linux Ubuntu OS preferred, Windows and Mac OS also possible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GNU Radio optimized for ‘real time’ signal processing as different from simulation or modeling see and hear signals “now”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Graphical programing – connect DSP ‘blocks’: ideal for hams more interested in their radio than their computers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5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GNU Radio 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1) FM Radio using inexpensive RTL SDR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2) Panadapter display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3) Digital Filter with variable bandwidth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4) Waveform generator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5) Audio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8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How to Get Connected with GNU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ClrTx/>
              <a:buNone/>
            </a:pPr>
            <a:r>
              <a:rPr lang="en-US" sz="4000" dirty="0"/>
              <a:t>Primary Information Sources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GNU Radio primary </a:t>
            </a:r>
            <a:r>
              <a:rPr lang="en-US" sz="2800" err="1"/>
              <a:t>p</a:t>
            </a:r>
            <a:r>
              <a:rPr lang="en-US" sz="2800"/>
              <a:t>ortal: </a:t>
            </a:r>
            <a:r>
              <a:rPr lang="en-US" sz="280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://www.gnuradio.com</a:t>
            </a: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GNU Radio Ham Radio Wiki URL:  </a:t>
            </a:r>
            <a:r>
              <a:rPr lang="en-US" sz="2800" dirty="0">
                <a:hlinkClick r:id="rId3"/>
              </a:rPr>
              <a:t>http://www.http://gnuradio.org/redmine/projects/gnuradio/wiki/HamRadio</a:t>
            </a: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GNU Radio for Beginners:  </a:t>
            </a:r>
            <a:r>
              <a:rPr lang="en-US" sz="2800" dirty="0">
                <a:hlinkClick r:id="rId4"/>
              </a:rPr>
              <a:t>http://www.w7fu.com</a:t>
            </a:r>
            <a:r>
              <a:rPr lang="en-US" sz="2800" dirty="0"/>
              <a:t>  everything you need to know to get started.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1591-8932-46B8-A7BA-48445371695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33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676</Words>
  <Application>Microsoft Office PowerPoint</Application>
  <PresentationFormat>Widescreen</PresentationFormat>
  <Paragraphs>140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Clarity</vt:lpstr>
      <vt:lpstr>Ham Friendly Digital Signal Processing </vt:lpstr>
      <vt:lpstr>Agenda</vt:lpstr>
      <vt:lpstr>SDR and DSP Fundamentals</vt:lpstr>
      <vt:lpstr>Key Takeaways</vt:lpstr>
      <vt:lpstr>SDR Terminology</vt:lpstr>
      <vt:lpstr>Realities of Homebrew SDR</vt:lpstr>
      <vt:lpstr>GNU Radio</vt:lpstr>
      <vt:lpstr>GNU Radio Demonstration</vt:lpstr>
      <vt:lpstr>How to Get Connected with GNU Radio</vt:lpstr>
      <vt:lpstr>How to Get Started with GNU Radio </vt:lpstr>
      <vt:lpstr>In Conclusion</vt:lpstr>
      <vt:lpstr>FAQ’s</vt:lpstr>
      <vt:lpstr>FAQ’s (continued)</vt:lpstr>
      <vt:lpstr>Additional 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 Friendly Digital Signal Processing</dc:title>
  <dc:creator>John Petrich</dc:creator>
  <cp:lastModifiedBy>John Petrich</cp:lastModifiedBy>
  <cp:revision>33</cp:revision>
  <dcterms:created xsi:type="dcterms:W3CDTF">2016-01-05T21:38:52Z</dcterms:created>
  <dcterms:modified xsi:type="dcterms:W3CDTF">2018-04-02T22:05:07Z</dcterms:modified>
</cp:coreProperties>
</file>