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6" r:id="rId3"/>
    <p:sldId id="310" r:id="rId4"/>
    <p:sldId id="313" r:id="rId5"/>
    <p:sldId id="333" r:id="rId6"/>
    <p:sldId id="323" r:id="rId7"/>
    <p:sldId id="325" r:id="rId8"/>
    <p:sldId id="257" r:id="rId9"/>
    <p:sldId id="260" r:id="rId10"/>
    <p:sldId id="269" r:id="rId11"/>
    <p:sldId id="272" r:id="rId12"/>
    <p:sldId id="273" r:id="rId13"/>
    <p:sldId id="296" r:id="rId14"/>
    <p:sldId id="286" r:id="rId15"/>
    <p:sldId id="277" r:id="rId16"/>
    <p:sldId id="298" r:id="rId17"/>
    <p:sldId id="305" r:id="rId18"/>
    <p:sldId id="314" r:id="rId19"/>
    <p:sldId id="312" r:id="rId20"/>
    <p:sldId id="318" r:id="rId21"/>
    <p:sldId id="302" r:id="rId22"/>
    <p:sldId id="319" r:id="rId23"/>
    <p:sldId id="303" r:id="rId24"/>
    <p:sldId id="311" r:id="rId25"/>
    <p:sldId id="308" r:id="rId26"/>
    <p:sldId id="328" r:id="rId27"/>
    <p:sldId id="316" r:id="rId28"/>
    <p:sldId id="293" r:id="rId29"/>
    <p:sldId id="262" r:id="rId30"/>
    <p:sldId id="280" r:id="rId31"/>
    <p:sldId id="330" r:id="rId32"/>
    <p:sldId id="331" r:id="rId33"/>
    <p:sldId id="33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62" autoAdjust="0"/>
  </p:normalViewPr>
  <p:slideViewPr>
    <p:cSldViewPr>
      <p:cViewPr varScale="1">
        <p:scale>
          <a:sx n="57" d="100"/>
          <a:sy n="57" d="100"/>
        </p:scale>
        <p:origin x="15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0588D-04DB-4D3A-BECC-20193E97D119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E1F81-5F8D-4C89-90DF-FD760F4D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361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D45ED-2EB6-4C73-BB53-48C3E3146AC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A901D-71FA-4784-818D-DB7C827F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901D-71FA-4784-818D-DB7C827F77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92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901D-71FA-4784-818D-DB7C827F772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0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C250-4160-486D-B070-CD3FE7CCCF39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0102-5E6C-4CA7-A02D-8AC23B003EAE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27EC-0FFD-4482-9757-F0F924903DF5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080B-9AA2-4D50-B9A1-284CFD40FAEA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AC19-2DC4-4CB4-B873-A358BB57E1FB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8D59-732C-4B10-8D2B-E83AC0329FDE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A278-E03E-4DFB-9BB0-4D101A29739B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692-AC97-4433-8372-098C47B828E4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4208-EF7D-4DEC-8C89-E105B8D5CDF0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8B57-1FD7-4361-9FEF-432967643AE9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6B22-6C73-4AE3-B438-4F6605BAADE9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2CA662-A467-4C91-A267-647D9C4A8614}" type="datetime1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4C61591-8932-46B8-A7BA-48445371695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7fu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28" y="0"/>
            <a:ext cx="7848600" cy="3657600"/>
          </a:xfrm>
        </p:spPr>
        <p:txBody>
          <a:bodyPr/>
          <a:lstStyle/>
          <a:p>
            <a:pPr algn="ctr"/>
            <a:r>
              <a:rPr lang="en-US" sz="4800" dirty="0"/>
              <a:t>VHF - UHF - Microwave SDR Transceiver</a:t>
            </a:r>
            <a:br>
              <a:rPr lang="en-US" sz="4800" dirty="0"/>
            </a:br>
            <a:r>
              <a:rPr lang="en-US" sz="4800" dirty="0"/>
              <a:t>on the air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543800" cy="23622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John Petrich, W7FU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ARRL NW Division Convention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SEA-PAC 2017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June 3, 2017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31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Advanced SDR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21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Ettus USRP B210 SDR Dual Transceiver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399"/>
            <a:ext cx="8001000" cy="41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98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‘Advanced’ DSP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u="sng" dirty="0"/>
              <a:t>GNU Radio </a:t>
            </a:r>
          </a:p>
          <a:p>
            <a:pPr marL="0" indent="0" algn="ctr">
              <a:buNone/>
            </a:pPr>
            <a:endParaRPr lang="en-US" sz="3200" u="sng" dirty="0"/>
          </a:p>
          <a:p>
            <a:pPr>
              <a:buClrTx/>
            </a:pPr>
            <a:r>
              <a:rPr lang="en-US" sz="3200" dirty="0"/>
              <a:t>Open source DSP library: (Linux, Windows, OSX, OS)</a:t>
            </a:r>
          </a:p>
          <a:p>
            <a:pPr>
              <a:buClrTx/>
            </a:pPr>
            <a:r>
              <a:rPr lang="en-US" sz="3200" dirty="0"/>
              <a:t>Graphical DSP authoring simplified</a:t>
            </a:r>
          </a:p>
          <a:p>
            <a:pPr>
              <a:buClrTx/>
            </a:pPr>
            <a:r>
              <a:rPr lang="en-US" sz="3200" dirty="0"/>
              <a:t>Optimized for ‘real time’ signal processing </a:t>
            </a:r>
          </a:p>
          <a:p>
            <a:pPr marL="0" indent="0">
              <a:buClrTx/>
              <a:buNone/>
            </a:pPr>
            <a:r>
              <a:rPr lang="en-US" sz="3200" dirty="0"/>
              <a:t>  (VOLK, C++ API) </a:t>
            </a:r>
          </a:p>
          <a:p>
            <a:pPr>
              <a:buClrTx/>
            </a:pPr>
            <a:r>
              <a:rPr lang="en-US" sz="3200" dirty="0"/>
              <a:t>Supports transmit and receive DSP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11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GNU Radio DSP Flow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SSB Phasing Transmitter DSP</a:t>
            </a:r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8229600" cy="4495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8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17652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GNU Radio DSP GUI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763000" cy="5334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25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Performance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95800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Transmitter Spurious Output </a:t>
            </a:r>
          </a:p>
          <a:p>
            <a:pPr marL="0" indent="0" algn="ctr">
              <a:buNone/>
            </a:pPr>
            <a:r>
              <a:rPr lang="en-US" sz="3600" dirty="0"/>
              <a:t>and Harmonics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44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Microwave Spectral Purity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Wideband Transmit Spectrum @ 2.3 GHz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4" y="2057400"/>
            <a:ext cx="832215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77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VHF Harmonic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Harmonic Analysis @ 144 MHz (typical)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3" y="2133600"/>
            <a:ext cx="852007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1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“How to”:  </a:t>
            </a:r>
            <a:br>
              <a:rPr lang="en-US" sz="4800" dirty="0"/>
            </a:br>
            <a:r>
              <a:rPr lang="en-US" sz="4800" dirty="0"/>
              <a:t>VHF – UHF - Microwave SDR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648200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ClrTx/>
            </a:pPr>
            <a:r>
              <a:rPr lang="en-US" sz="3600" dirty="0"/>
              <a:t>What parts are involved?</a:t>
            </a:r>
          </a:p>
          <a:p>
            <a:pPr>
              <a:buClrTx/>
            </a:pPr>
            <a:endParaRPr lang="en-US" sz="3600" dirty="0"/>
          </a:p>
          <a:p>
            <a:pPr>
              <a:buClrTx/>
            </a:pPr>
            <a:r>
              <a:rPr lang="en-US" sz="3600" dirty="0"/>
              <a:t>How it is done?</a:t>
            </a:r>
          </a:p>
          <a:p>
            <a:pPr>
              <a:buClrTx/>
            </a:pPr>
            <a:endParaRPr lang="en-US" sz="3600" dirty="0"/>
          </a:p>
          <a:p>
            <a:pPr>
              <a:buClrTx/>
            </a:pPr>
            <a:r>
              <a:rPr lang="en-US" sz="3600" dirty="0"/>
              <a:t>What does a VHF to microwave SDR actually look like?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84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SDR Transceiver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76400"/>
            <a:ext cx="6502400" cy="4876800"/>
          </a:xfrm>
        </p:spPr>
      </p:pic>
    </p:spTree>
    <p:extLst>
      <p:ext uri="{BB962C8B-B14F-4D97-AF65-F5344CB8AC3E}">
        <p14:creationId xmlns:p14="http://schemas.microsoft.com/office/powerpoint/2010/main" val="1262252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SDR RF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19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09" y="1676400"/>
            <a:ext cx="4001782" cy="4876800"/>
          </a:xfrm>
        </p:spPr>
      </p:pic>
    </p:spTree>
    <p:extLst>
      <p:ext uri="{BB962C8B-B14F-4D97-AF65-F5344CB8AC3E}">
        <p14:creationId xmlns:p14="http://schemas.microsoft.com/office/powerpoint/2010/main" val="164338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Presentation Goals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Discover what is “under the hood” of a VHF SDR (or any SDR)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Learn “how to” build a practical VHF SDR - with photos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Address the question: “Do SDR’s have a place in VHF communications?”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18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SDR Peripherals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00200"/>
            <a:ext cx="6502400" cy="4876800"/>
          </a:xfrm>
        </p:spPr>
      </p:pic>
    </p:spTree>
    <p:extLst>
      <p:ext uri="{BB962C8B-B14F-4D97-AF65-F5344CB8AC3E}">
        <p14:creationId xmlns:p14="http://schemas.microsoft.com/office/powerpoint/2010/main" val="1960852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/>
              <a:t>Band Specific Power Amplifiers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74" y="1600200"/>
            <a:ext cx="6822251" cy="4876800"/>
          </a:xfrm>
        </p:spPr>
      </p:pic>
    </p:spTree>
    <p:extLst>
      <p:ext uri="{BB962C8B-B14F-4D97-AF65-F5344CB8AC3E}">
        <p14:creationId xmlns:p14="http://schemas.microsoft.com/office/powerpoint/2010/main" val="3447520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Band Specific Power Amplifiers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22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90" y="1600200"/>
            <a:ext cx="6554419" cy="4876800"/>
          </a:xfrm>
        </p:spPr>
      </p:pic>
    </p:spTree>
    <p:extLst>
      <p:ext uri="{BB962C8B-B14F-4D97-AF65-F5344CB8AC3E}">
        <p14:creationId xmlns:p14="http://schemas.microsoft.com/office/powerpoint/2010/main" val="1789729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D2533C"/>
                </a:solidFill>
              </a:rPr>
              <a:t>VHF/Microwave SDR Station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en-US" sz="3200" dirty="0"/>
              <a:t>Conceptual model in four parts:</a:t>
            </a:r>
          </a:p>
          <a:p>
            <a:pPr marL="514350" indent="-514350">
              <a:buClrTx/>
              <a:buAutoNum type="arabicParenR"/>
            </a:pPr>
            <a:r>
              <a:rPr lang="en-US" sz="3200" dirty="0"/>
              <a:t>Broadband, direct </a:t>
            </a:r>
            <a:r>
              <a:rPr lang="en-US" sz="3200" dirty="0" err="1"/>
              <a:t>conversion,</a:t>
            </a:r>
            <a:r>
              <a:rPr lang="en-US" sz="3200" u="sng" dirty="0" err="1"/>
              <a:t>Transceiver</a:t>
            </a:r>
            <a:endParaRPr lang="en-US" sz="3200" u="sng" dirty="0"/>
          </a:p>
          <a:p>
            <a:pPr>
              <a:buClrTx/>
            </a:pPr>
            <a:endParaRPr lang="en-US" sz="3200" dirty="0"/>
          </a:p>
          <a:p>
            <a:pPr marL="0" indent="0">
              <a:buClrTx/>
              <a:buNone/>
            </a:pPr>
            <a:r>
              <a:rPr lang="en-US" sz="3200" dirty="0"/>
              <a:t>2) Broadband </a:t>
            </a:r>
            <a:r>
              <a:rPr lang="en-US" sz="3200" u="sng" dirty="0"/>
              <a:t>RF Interface</a:t>
            </a:r>
          </a:p>
          <a:p>
            <a:pPr marL="0" indent="0">
              <a:buClrTx/>
              <a:buNone/>
            </a:pPr>
            <a:endParaRPr lang="en-US" sz="3200" dirty="0"/>
          </a:p>
          <a:p>
            <a:pPr marL="0" indent="0">
              <a:buClrTx/>
              <a:buNone/>
            </a:pPr>
            <a:r>
              <a:rPr lang="en-US" sz="3200" dirty="0"/>
              <a:t>3) Band specific </a:t>
            </a:r>
            <a:r>
              <a:rPr lang="en-US" sz="3200" u="sng" dirty="0"/>
              <a:t>Power Amplifiers</a:t>
            </a:r>
            <a:r>
              <a:rPr lang="en-US" sz="3200" dirty="0"/>
              <a:t>, antennas</a:t>
            </a:r>
          </a:p>
          <a:p>
            <a:pPr marL="0" indent="0">
              <a:buClrTx/>
              <a:buNone/>
            </a:pPr>
            <a:endParaRPr lang="en-US" sz="3200" dirty="0"/>
          </a:p>
          <a:p>
            <a:pPr marL="0" indent="0">
              <a:buClrTx/>
              <a:buNone/>
            </a:pPr>
            <a:r>
              <a:rPr lang="en-US" sz="3200" dirty="0"/>
              <a:t>4) </a:t>
            </a:r>
            <a:r>
              <a:rPr lang="en-US" sz="3200" u="sng" dirty="0"/>
              <a:t>SDR Peripherals:</a:t>
            </a:r>
            <a:r>
              <a:rPr lang="en-US" sz="3200" dirty="0"/>
              <a:t> transceiver system </a:t>
            </a:r>
          </a:p>
          <a:p>
            <a:pPr marL="0" indent="0">
              <a:buClrTx/>
              <a:buNone/>
            </a:pPr>
            <a:r>
              <a:rPr lang="en-US" sz="3200" dirty="0"/>
              <a:t>control</a:t>
            </a:r>
          </a:p>
          <a:p>
            <a:pPr marL="0" indent="0">
              <a:buClrTx/>
              <a:buNone/>
            </a:pPr>
            <a:endParaRPr lang="en-US" sz="3200" dirty="0"/>
          </a:p>
          <a:p>
            <a:pPr marL="0" indent="0">
              <a:buClrTx/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60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D2533C"/>
                </a:solidFill>
              </a:rPr>
              <a:t>SDR RF ‘Interface’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u="sng" dirty="0"/>
              <a:t>RF Interface </a:t>
            </a:r>
            <a:r>
              <a:rPr lang="en-US" sz="3200" dirty="0"/>
              <a:t>links the SDR with the rest of the RF system – antennas, amplifiers</a:t>
            </a:r>
          </a:p>
          <a:p>
            <a:pPr marL="0" indent="0">
              <a:buNone/>
            </a:pPr>
            <a:endParaRPr lang="en-US" sz="3200" dirty="0"/>
          </a:p>
          <a:p>
            <a:pPr>
              <a:buClrTx/>
            </a:pPr>
            <a:r>
              <a:rPr lang="en-US" sz="3200" dirty="0"/>
              <a:t>Receiver input protection relay with termination, RFI filter for FM Broadcast</a:t>
            </a:r>
          </a:p>
          <a:p>
            <a:pPr>
              <a:buClrTx/>
            </a:pPr>
            <a:endParaRPr lang="en-US" sz="3200" dirty="0"/>
          </a:p>
          <a:p>
            <a:pPr>
              <a:buClrTx/>
            </a:pPr>
            <a:r>
              <a:rPr lang="en-US" sz="3200" dirty="0"/>
              <a:t>Low level transmit amplifier, T/R relay</a:t>
            </a:r>
          </a:p>
          <a:p>
            <a:pPr>
              <a:buClrTx/>
            </a:pPr>
            <a:endParaRPr lang="en-US" sz="3200" dirty="0"/>
          </a:p>
          <a:p>
            <a:pPr>
              <a:buClrTx/>
            </a:pPr>
            <a:endParaRPr lang="en-US" sz="32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0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D2533C"/>
                </a:solidFill>
              </a:rPr>
              <a:t> SDR ‘Peripherals’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3200" dirty="0"/>
              <a:t>The </a:t>
            </a:r>
            <a:r>
              <a:rPr lang="en-US" sz="3200" u="sng" dirty="0"/>
              <a:t>SDR Peripherals</a:t>
            </a:r>
            <a:r>
              <a:rPr lang="en-US" sz="3200" dirty="0"/>
              <a:t> link all the SDR transceiver and rig control functions:</a:t>
            </a:r>
          </a:p>
          <a:p>
            <a:pPr>
              <a:buClrTx/>
            </a:pPr>
            <a:r>
              <a:rPr lang="en-US" sz="3200" dirty="0"/>
              <a:t>OCXO</a:t>
            </a:r>
          </a:p>
          <a:p>
            <a:pPr>
              <a:buClrTx/>
            </a:pPr>
            <a:r>
              <a:rPr lang="en-US" sz="3200" dirty="0"/>
              <a:t>Keying circuits</a:t>
            </a:r>
          </a:p>
          <a:p>
            <a:pPr>
              <a:buClrTx/>
            </a:pPr>
            <a:r>
              <a:rPr lang="en-US" sz="3200" dirty="0"/>
              <a:t>Memory keyer</a:t>
            </a:r>
          </a:p>
          <a:p>
            <a:pPr>
              <a:buClrTx/>
            </a:pPr>
            <a:r>
              <a:rPr lang="en-US" sz="3200" dirty="0"/>
              <a:t>PTT and amplifier control</a:t>
            </a:r>
          </a:p>
          <a:p>
            <a:pPr>
              <a:buClrTx/>
            </a:pPr>
            <a:r>
              <a:rPr lang="en-US" sz="3200" dirty="0"/>
              <a:t>T/R relay– sequencer</a:t>
            </a:r>
          </a:p>
          <a:p>
            <a:pPr>
              <a:buClrTx/>
            </a:pPr>
            <a:r>
              <a:rPr lang="en-US" sz="3200" dirty="0"/>
              <a:t>DC power distribution system</a:t>
            </a:r>
          </a:p>
          <a:p>
            <a:pPr marL="0" indent="0">
              <a:buClrTx/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43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481328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All put together: Microwave SDR  Rover 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828800"/>
            <a:ext cx="6502400" cy="4876800"/>
          </a:xfrm>
        </p:spPr>
      </p:pic>
    </p:spTree>
    <p:extLst>
      <p:ext uri="{BB962C8B-B14F-4D97-AF65-F5344CB8AC3E}">
        <p14:creationId xmlns:p14="http://schemas.microsoft.com/office/powerpoint/2010/main" val="58180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Bend, OR - Rover QSO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val="4045531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SDR: The New Normal?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40000" lnSpcReduction="20000"/>
          </a:bodyPr>
          <a:lstStyle/>
          <a:p>
            <a:pPr>
              <a:buClrTx/>
            </a:pPr>
            <a:endParaRPr lang="en-US" sz="3200" u="sng" dirty="0"/>
          </a:p>
          <a:p>
            <a:pPr>
              <a:buClrTx/>
            </a:pPr>
            <a:r>
              <a:rPr lang="en-US" sz="7000" dirty="0"/>
              <a:t>Near ideal signal processing ability: ‘digital determinism’ – </a:t>
            </a:r>
            <a:r>
              <a:rPr lang="en-US" sz="7000" u="sng" dirty="0"/>
              <a:t>high performance</a:t>
            </a:r>
          </a:p>
          <a:p>
            <a:pPr>
              <a:buClrTx/>
            </a:pPr>
            <a:endParaRPr lang="en-US" sz="7000" dirty="0"/>
          </a:p>
          <a:p>
            <a:pPr>
              <a:buClrTx/>
            </a:pPr>
            <a:r>
              <a:rPr lang="en-US" sz="7000" dirty="0"/>
              <a:t>Supports all available amateur radio modulations and all VHF/UHF/lower Microwave frequencies  --  - </a:t>
            </a:r>
            <a:r>
              <a:rPr lang="en-US" sz="7000" u="sng" dirty="0"/>
              <a:t>wide design flexibility</a:t>
            </a:r>
          </a:p>
          <a:p>
            <a:pPr>
              <a:buClrTx/>
            </a:pPr>
            <a:endParaRPr lang="en-US" sz="7000" dirty="0"/>
          </a:p>
          <a:p>
            <a:pPr>
              <a:buClrTx/>
            </a:pPr>
            <a:r>
              <a:rPr lang="en-US" sz="7000" dirty="0"/>
              <a:t>Integrates well with existing RF systems – </a:t>
            </a:r>
            <a:r>
              <a:rPr lang="en-US" sz="7000" u="sng" dirty="0"/>
              <a:t>simplifies system design</a:t>
            </a:r>
          </a:p>
          <a:p>
            <a:pPr>
              <a:buClrTx/>
            </a:pPr>
            <a:endParaRPr lang="en-US" sz="7000" dirty="0"/>
          </a:p>
          <a:p>
            <a:pPr>
              <a:buClrTx/>
            </a:pPr>
            <a:r>
              <a:rPr lang="en-US" sz="7000" u="sng" dirty="0"/>
              <a:t>Size and weight attractive </a:t>
            </a:r>
            <a:r>
              <a:rPr lang="en-US" sz="7000" dirty="0"/>
              <a:t>compared to</a:t>
            </a:r>
          </a:p>
          <a:p>
            <a:pPr marL="0" indent="0">
              <a:buClrTx/>
              <a:buNone/>
            </a:pPr>
            <a:r>
              <a:rPr lang="en-US" sz="7000" dirty="0"/>
              <a:t>  analog counterparts</a:t>
            </a:r>
          </a:p>
          <a:p>
            <a:pPr marL="0" indent="0">
              <a:buClrTx/>
              <a:buNone/>
            </a:pPr>
            <a:r>
              <a:rPr lang="en-US" sz="3200" dirty="0"/>
              <a:t>  </a:t>
            </a:r>
          </a:p>
          <a:p>
            <a:pPr marL="0" indent="0">
              <a:buClrTx/>
              <a:buNone/>
            </a:pPr>
            <a:endParaRPr lang="en-US" sz="2800" dirty="0"/>
          </a:p>
          <a:p>
            <a:pPr>
              <a:buClrTx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57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7472"/>
            <a:ext cx="8686800" cy="1202436"/>
          </a:xfrm>
        </p:spPr>
        <p:txBody>
          <a:bodyPr>
            <a:noAutofit/>
          </a:bodyPr>
          <a:lstStyle/>
          <a:p>
            <a:pPr algn="ctr"/>
            <a:br>
              <a:rPr lang="en-US" sz="4800" dirty="0"/>
            </a:br>
            <a:r>
              <a:rPr lang="en-US" sz="4800" dirty="0"/>
              <a:t>Typical Analog Ham VHF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000" dirty="0"/>
          </a:p>
          <a:p>
            <a:pPr algn="ctr">
              <a:buClrTx/>
            </a:pPr>
            <a:r>
              <a:rPr lang="en-US" sz="3200" dirty="0"/>
              <a:t>High performance HF transceiver</a:t>
            </a:r>
          </a:p>
          <a:p>
            <a:pPr algn="ctr">
              <a:buClrTx/>
            </a:pPr>
            <a:r>
              <a:rPr lang="en-US" sz="3200" dirty="0">
                <a:solidFill>
                  <a:srgbClr val="FF0000"/>
                </a:solidFill>
              </a:rPr>
              <a:t>Outboard Linear Up-converter(s) </a:t>
            </a:r>
            <a:r>
              <a:rPr lang="en-US" sz="3200" u="sng" dirty="0">
                <a:solidFill>
                  <a:srgbClr val="FF0000"/>
                </a:solidFill>
              </a:rPr>
              <a:t>per band</a:t>
            </a:r>
          </a:p>
          <a:p>
            <a:pPr algn="ctr">
              <a:buClrTx/>
            </a:pPr>
            <a:r>
              <a:rPr lang="en-US" sz="3200" dirty="0"/>
              <a:t>Custom </a:t>
            </a:r>
            <a:r>
              <a:rPr lang="en-US" sz="3200" u="sng" dirty="0"/>
              <a:t>per band</a:t>
            </a:r>
            <a:r>
              <a:rPr lang="en-US" sz="3200" dirty="0"/>
              <a:t> RF ‘interface’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77342" y="2548716"/>
            <a:ext cx="2202728" cy="110888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Linear </a:t>
            </a:r>
          </a:p>
          <a:p>
            <a:r>
              <a:rPr lang="en-US" sz="2400" dirty="0">
                <a:solidFill>
                  <a:schemeClr val="tx1"/>
                </a:solidFill>
              </a:rPr>
              <a:t>Up-converter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1" y="2548715"/>
            <a:ext cx="1905000" cy="11088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HF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Transceiver</a:t>
            </a:r>
            <a:r>
              <a:rPr lang="en-US" sz="2400" dirty="0"/>
              <a:t> Transceiver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48400" y="2548715"/>
            <a:ext cx="2743200" cy="11088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Power Amplifier  LNA  Tx/Rx relay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2362202" y="2860841"/>
            <a:ext cx="715140" cy="484632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eft-Right Arrow 15"/>
          <p:cNvSpPr/>
          <p:nvPr/>
        </p:nvSpPr>
        <p:spPr>
          <a:xfrm>
            <a:off x="5280070" y="2860841"/>
            <a:ext cx="968329" cy="484632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1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/>
              <a:t>VHF - UHF SDR  </a:t>
            </a:r>
            <a:br>
              <a:rPr lang="en-US" sz="4800" dirty="0"/>
            </a:br>
            <a:r>
              <a:rPr lang="en-US" sz="4800" dirty="0"/>
              <a:t>Home 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786128"/>
            <a:ext cx="6502400" cy="4767072"/>
          </a:xfrm>
        </p:spPr>
      </p:pic>
    </p:spTree>
    <p:extLst>
      <p:ext uri="{BB962C8B-B14F-4D97-AF65-F5344CB8AC3E}">
        <p14:creationId xmlns:p14="http://schemas.microsoft.com/office/powerpoint/2010/main" val="2317697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763000" cy="4572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Advanced SDR Ham VHF Radio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30" y="1534633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>
              <a:buClrTx/>
            </a:pPr>
            <a:endParaRPr lang="en-US" sz="3200" dirty="0"/>
          </a:p>
          <a:p>
            <a:pPr algn="ctr">
              <a:buClrTx/>
            </a:pPr>
            <a:r>
              <a:rPr lang="en-US" sz="3200" dirty="0"/>
              <a:t>High performance direct conversion SDR </a:t>
            </a:r>
            <a:r>
              <a:rPr lang="en-US" sz="3200" u="sng" dirty="0"/>
              <a:t>broadband</a:t>
            </a:r>
            <a:r>
              <a:rPr lang="en-US" sz="3200" dirty="0"/>
              <a:t> transceiver </a:t>
            </a:r>
          </a:p>
          <a:p>
            <a:pPr marL="0" indent="0" algn="ctr">
              <a:buClrTx/>
              <a:buNone/>
            </a:pPr>
            <a:endParaRPr lang="en-US" sz="3200" dirty="0"/>
          </a:p>
          <a:p>
            <a:pPr algn="ctr">
              <a:buClrTx/>
            </a:pPr>
            <a:r>
              <a:rPr lang="en-US" sz="3200" dirty="0"/>
              <a:t>Custom </a:t>
            </a:r>
            <a:r>
              <a:rPr lang="en-US" sz="3200" u="sng" dirty="0"/>
              <a:t>per band</a:t>
            </a:r>
            <a:r>
              <a:rPr lang="en-US" sz="3200" dirty="0"/>
              <a:t> RF ‘interface’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3530" y="2538361"/>
            <a:ext cx="2171700" cy="1108883"/>
          </a:xfrm>
          <a:prstGeom prst="roundRect">
            <a:avLst>
              <a:gd name="adj" fmla="val 290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VHF/UHF SDR Transceiver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12908" y="2538361"/>
            <a:ext cx="2743200" cy="11088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Power Amplifier</a:t>
            </a:r>
          </a:p>
          <a:p>
            <a:r>
              <a:rPr lang="en-US" sz="2400" dirty="0">
                <a:solidFill>
                  <a:schemeClr val="tx1"/>
                </a:solidFill>
              </a:rPr>
              <a:t>LNA  Tx / Rx relay</a:t>
            </a:r>
          </a:p>
          <a:p>
            <a:endParaRPr lang="en-US" sz="2400" dirty="0"/>
          </a:p>
        </p:txBody>
      </p:sp>
      <p:sp>
        <p:nvSpPr>
          <p:cNvPr id="16" name="Left-Right Arrow 15"/>
          <p:cNvSpPr/>
          <p:nvPr/>
        </p:nvSpPr>
        <p:spPr>
          <a:xfrm>
            <a:off x="2625356" y="2850486"/>
            <a:ext cx="3090530" cy="484632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66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In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I want to thank Barry Hansen, K7BWH,</a:t>
            </a:r>
          </a:p>
          <a:p>
            <a:pPr marL="0" indent="0" algn="ctr">
              <a:buNone/>
            </a:pPr>
            <a:r>
              <a:rPr lang="en-US" sz="2800" dirty="0"/>
              <a:t>Phil Horkin, AG7GY, Mariana Varotto, WA7EE</a:t>
            </a:r>
          </a:p>
          <a:p>
            <a:pPr marL="0" indent="0" algn="ctr">
              <a:buNone/>
            </a:pPr>
            <a:r>
              <a:rPr lang="en-US" sz="2800" dirty="0"/>
              <a:t>For their generous assistance with this project 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Thanks also to the ARRL for the opportunity to present this project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40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Down the Slippery Slope…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2800" dirty="0"/>
              <a:t>More information about DSP and SDR</a:t>
            </a:r>
          </a:p>
          <a:p>
            <a:pPr marL="0" indent="0" algn="ctr">
              <a:buNone/>
            </a:pPr>
            <a:r>
              <a:rPr lang="en-US" sz="2800" dirty="0">
                <a:hlinkClick r:id="rId2"/>
              </a:rPr>
              <a:t>www.w7fu.com</a:t>
            </a: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39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Additional Questions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3600" dirty="0"/>
              <a:t>Hardware ?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3600" dirty="0"/>
              <a:t>Software ?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Other related topics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9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/>
              <a:t>Microwave SDR  </a:t>
            </a:r>
            <a:br>
              <a:rPr lang="en-US" sz="4800" dirty="0"/>
            </a:br>
            <a:r>
              <a:rPr lang="en-US" sz="4800" dirty="0"/>
              <a:t>Rover 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828800"/>
            <a:ext cx="6502400" cy="4876800"/>
          </a:xfrm>
        </p:spPr>
      </p:pic>
    </p:spTree>
    <p:extLst>
      <p:ext uri="{BB962C8B-B14F-4D97-AF65-F5344CB8AC3E}">
        <p14:creationId xmlns:p14="http://schemas.microsoft.com/office/powerpoint/2010/main" val="276860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Dirty Little Secret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“These same principles apply to any </a:t>
            </a:r>
          </a:p>
          <a:p>
            <a:pPr marL="0" indent="0" algn="ctr">
              <a:buNone/>
            </a:pPr>
            <a:r>
              <a:rPr lang="en-US" sz="3600" dirty="0"/>
              <a:t>SDR station HF to Microwave”</a:t>
            </a:r>
          </a:p>
          <a:p>
            <a:pPr marL="0" indent="0" algn="ctr">
              <a:buNone/>
            </a:pPr>
            <a:endParaRPr lang="en-US" sz="3600" dirty="0"/>
          </a:p>
          <a:p>
            <a:pPr marL="742950" indent="-742950" algn="ctr">
              <a:buClrTx/>
              <a:buFont typeface="+mj-lt"/>
              <a:buAutoNum type="arabicPeriod"/>
            </a:pPr>
            <a:r>
              <a:rPr lang="en-US" sz="3600" dirty="0"/>
              <a:t>All SDRs need an RF interface to the amplifiers and antenna</a:t>
            </a:r>
          </a:p>
          <a:p>
            <a:pPr marL="742950" indent="-742950" algn="ctr">
              <a:buClrTx/>
              <a:buFont typeface="+mj-lt"/>
              <a:buAutoNum type="arabicPeriod"/>
            </a:pPr>
            <a:r>
              <a:rPr lang="en-US" sz="3600" dirty="0"/>
              <a:t>All SDRs need peripheral devices to control the radio and station</a:t>
            </a:r>
          </a:p>
          <a:p>
            <a:pPr marL="0" indent="0" algn="ctr">
              <a:buNone/>
            </a:pPr>
            <a:endParaRPr lang="en-US" sz="3600" dirty="0"/>
          </a:p>
          <a:p>
            <a:pPr algn="ctr"/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7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0028"/>
            <a:ext cx="8229600" cy="123413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Direct Sampling HF SDR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279"/>
            <a:ext cx="8458200" cy="5155160"/>
          </a:xfrm>
          <a:noFill/>
        </p:spPr>
        <p:txBody>
          <a:bodyPr>
            <a:noAutofit/>
          </a:bodyPr>
          <a:lstStyle/>
          <a:p>
            <a:pPr marL="0" indent="0">
              <a:buClrTx/>
              <a:buNone/>
            </a:pPr>
            <a:endParaRPr lang="en-US" sz="3200" dirty="0"/>
          </a:p>
          <a:p>
            <a:pPr>
              <a:buClrTx/>
            </a:pPr>
            <a:endParaRPr lang="en-US" sz="3200" dirty="0"/>
          </a:p>
          <a:p>
            <a:pPr marL="0" indent="0">
              <a:buClrTx/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0556" y="2582955"/>
            <a:ext cx="2122294" cy="10171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HF Antenna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28912" y="2582955"/>
            <a:ext cx="1989636" cy="10895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A/D Converter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(Baseband)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84030" y="2582955"/>
            <a:ext cx="1672644" cy="10895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FPGA DSP</a:t>
            </a:r>
          </a:p>
        </p:txBody>
      </p:sp>
      <p:sp>
        <p:nvSpPr>
          <p:cNvPr id="13" name="Arrow: Right 12"/>
          <p:cNvSpPr/>
          <p:nvPr/>
        </p:nvSpPr>
        <p:spPr>
          <a:xfrm>
            <a:off x="2904474" y="2972967"/>
            <a:ext cx="927743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signal</a:t>
            </a:r>
          </a:p>
        </p:txBody>
      </p:sp>
      <p:sp>
        <p:nvSpPr>
          <p:cNvPr id="14" name="Arrow: Right 13"/>
          <p:cNvSpPr/>
          <p:nvPr/>
        </p:nvSpPr>
        <p:spPr>
          <a:xfrm>
            <a:off x="6015243" y="2972967"/>
            <a:ext cx="916658" cy="48463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5" name="Arrow: Down 14"/>
          <p:cNvSpPr/>
          <p:nvPr/>
        </p:nvSpPr>
        <p:spPr>
          <a:xfrm>
            <a:off x="7707204" y="3714072"/>
            <a:ext cx="484632" cy="436185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065549" y="4165825"/>
            <a:ext cx="16002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Computer DSP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28912" y="4138393"/>
            <a:ext cx="1989636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Panadapter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0557" y="4158217"/>
            <a:ext cx="2122294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D/A Converter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4892" y="5603004"/>
            <a:ext cx="2097958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Audio</a:t>
            </a:r>
          </a:p>
        </p:txBody>
      </p:sp>
      <p:sp>
        <p:nvSpPr>
          <p:cNvPr id="5" name="Arrow: Right 4"/>
          <p:cNvSpPr/>
          <p:nvPr/>
        </p:nvSpPr>
        <p:spPr>
          <a:xfrm>
            <a:off x="5381129" y="5788451"/>
            <a:ext cx="1258729" cy="53177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Analog</a:t>
            </a:r>
          </a:p>
        </p:txBody>
      </p:sp>
      <p:sp>
        <p:nvSpPr>
          <p:cNvPr id="6" name="Arrow: Right 5"/>
          <p:cNvSpPr/>
          <p:nvPr/>
        </p:nvSpPr>
        <p:spPr>
          <a:xfrm>
            <a:off x="6944306" y="5835146"/>
            <a:ext cx="1300442" cy="403886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8" name="Arrow: Left 7"/>
          <p:cNvSpPr/>
          <p:nvPr/>
        </p:nvSpPr>
        <p:spPr>
          <a:xfrm>
            <a:off x="2813564" y="4380709"/>
            <a:ext cx="978408" cy="484632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9" name="Arrow: Left 8"/>
          <p:cNvSpPr/>
          <p:nvPr/>
        </p:nvSpPr>
        <p:spPr>
          <a:xfrm>
            <a:off x="5965898" y="4373101"/>
            <a:ext cx="978408" cy="484632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3" name="Arrow: Down 22"/>
          <p:cNvSpPr/>
          <p:nvPr/>
        </p:nvSpPr>
        <p:spPr>
          <a:xfrm>
            <a:off x="1434353" y="5105400"/>
            <a:ext cx="484632" cy="49760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540049" y="5901070"/>
            <a:ext cx="1565241" cy="2711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Baseband</a:t>
            </a:r>
          </a:p>
        </p:txBody>
      </p:sp>
    </p:spTree>
    <p:extLst>
      <p:ext uri="{BB962C8B-B14F-4D97-AF65-F5344CB8AC3E}">
        <p14:creationId xmlns:p14="http://schemas.microsoft.com/office/powerpoint/2010/main" val="2223241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0036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Direct Conversion VHF SDR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615" y="2133600"/>
            <a:ext cx="8686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50556" y="2586139"/>
            <a:ext cx="2122294" cy="10139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VHF Antenna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96077" y="4528123"/>
            <a:ext cx="1977196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FPGA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DSP</a:t>
            </a:r>
          </a:p>
        </p:txBody>
      </p:sp>
      <p:sp>
        <p:nvSpPr>
          <p:cNvPr id="15" name="Arrow: Right 14"/>
          <p:cNvSpPr/>
          <p:nvPr/>
        </p:nvSpPr>
        <p:spPr>
          <a:xfrm>
            <a:off x="2904474" y="3009900"/>
            <a:ext cx="927743" cy="48463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signal</a:t>
            </a:r>
          </a:p>
        </p:txBody>
      </p:sp>
      <p:sp>
        <p:nvSpPr>
          <p:cNvPr id="17" name="Oval 16"/>
          <p:cNvSpPr/>
          <p:nvPr/>
        </p:nvSpPr>
        <p:spPr>
          <a:xfrm>
            <a:off x="3878230" y="2548164"/>
            <a:ext cx="1379569" cy="13289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Mixer RFIC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59744" y="2586139"/>
            <a:ext cx="1989636" cy="1126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A/D Converter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(Baseband)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34148" y="4528123"/>
            <a:ext cx="1562682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Computer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DSP</a:t>
            </a:r>
          </a:p>
        </p:txBody>
      </p:sp>
      <p:sp>
        <p:nvSpPr>
          <p:cNvPr id="21" name="Arrow: Left 20"/>
          <p:cNvSpPr/>
          <p:nvPr/>
        </p:nvSpPr>
        <p:spPr>
          <a:xfrm>
            <a:off x="5527646" y="4743007"/>
            <a:ext cx="866351" cy="484632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2" name="Arrow: Down 21"/>
          <p:cNvSpPr/>
          <p:nvPr/>
        </p:nvSpPr>
        <p:spPr>
          <a:xfrm>
            <a:off x="7236139" y="3810000"/>
            <a:ext cx="484632" cy="718123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29945" y="4528123"/>
            <a:ext cx="2122294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D/A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Converter</a:t>
            </a:r>
          </a:p>
        </p:txBody>
      </p:sp>
      <p:sp>
        <p:nvSpPr>
          <p:cNvPr id="24" name="Arrow: Left 23"/>
          <p:cNvSpPr/>
          <p:nvPr/>
        </p:nvSpPr>
        <p:spPr>
          <a:xfrm>
            <a:off x="2860018" y="4743007"/>
            <a:ext cx="866351" cy="484632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5" name="Arrow: Right 24"/>
          <p:cNvSpPr/>
          <p:nvPr/>
        </p:nvSpPr>
        <p:spPr>
          <a:xfrm>
            <a:off x="5394900" y="3009900"/>
            <a:ext cx="927743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signal</a:t>
            </a:r>
          </a:p>
        </p:txBody>
      </p:sp>
      <p:sp>
        <p:nvSpPr>
          <p:cNvPr id="26" name="Arrow: Right 25"/>
          <p:cNvSpPr/>
          <p:nvPr/>
        </p:nvSpPr>
        <p:spPr>
          <a:xfrm>
            <a:off x="5657062" y="5889055"/>
            <a:ext cx="1258729" cy="56740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Analog</a:t>
            </a:r>
          </a:p>
        </p:txBody>
      </p:sp>
      <p:sp>
        <p:nvSpPr>
          <p:cNvPr id="27" name="Arrow: Right 26"/>
          <p:cNvSpPr/>
          <p:nvPr/>
        </p:nvSpPr>
        <p:spPr>
          <a:xfrm>
            <a:off x="7263382" y="5889055"/>
            <a:ext cx="1300442" cy="567406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31805" y="5994600"/>
            <a:ext cx="1565241" cy="2876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Baseband</a:t>
            </a:r>
          </a:p>
        </p:txBody>
      </p:sp>
      <p:sp>
        <p:nvSpPr>
          <p:cNvPr id="20" name="Arrow: Down 19"/>
          <p:cNvSpPr/>
          <p:nvPr/>
        </p:nvSpPr>
        <p:spPr>
          <a:xfrm>
            <a:off x="1418375" y="5442523"/>
            <a:ext cx="484632" cy="55207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03491" y="5994600"/>
            <a:ext cx="914400" cy="4618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Etc..</a:t>
            </a:r>
          </a:p>
        </p:txBody>
      </p:sp>
    </p:spTree>
    <p:extLst>
      <p:ext uri="{BB962C8B-B14F-4D97-AF65-F5344CB8AC3E}">
        <p14:creationId xmlns:p14="http://schemas.microsoft.com/office/powerpoint/2010/main" val="2500551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991600" cy="8382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What’s under the hood?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4600" dirty="0"/>
              <a:t>VHF / Microwave any-mode </a:t>
            </a:r>
          </a:p>
          <a:p>
            <a:pPr marL="0" indent="0" algn="ctr">
              <a:buNone/>
            </a:pPr>
            <a:r>
              <a:rPr lang="en-US" sz="4600" dirty="0"/>
              <a:t>SDR Transceiver</a:t>
            </a:r>
          </a:p>
          <a:p>
            <a:pPr marL="0" indent="0" algn="ctr">
              <a:buNone/>
            </a:pPr>
            <a:endParaRPr lang="en-US" sz="4600" dirty="0"/>
          </a:p>
          <a:p>
            <a:pPr marL="0" indent="0" algn="ctr">
              <a:buNone/>
            </a:pPr>
            <a:r>
              <a:rPr lang="en-US" sz="4600" dirty="0"/>
              <a:t>Direct conversion between RF and digital baseband</a:t>
            </a:r>
          </a:p>
          <a:p>
            <a:pPr marL="0" indent="0" algn="ctr">
              <a:buNone/>
            </a:pPr>
            <a:endParaRPr lang="en-US" sz="4600" dirty="0"/>
          </a:p>
          <a:p>
            <a:pPr marL="0" indent="0" algn="ctr">
              <a:buNone/>
            </a:pPr>
            <a:r>
              <a:rPr lang="en-US" sz="4600" dirty="0"/>
              <a:t>Single board solution with open source</a:t>
            </a:r>
          </a:p>
          <a:p>
            <a:pPr marL="0" indent="0" algn="ctr">
              <a:buNone/>
            </a:pPr>
            <a:r>
              <a:rPr lang="en-US" sz="4600" dirty="0"/>
              <a:t>DSP software</a:t>
            </a:r>
          </a:p>
          <a:p>
            <a:pPr marL="0" indent="0" algn="ctr">
              <a:buNone/>
            </a:pPr>
            <a:endParaRPr lang="en-US" sz="3200" dirty="0"/>
          </a:p>
          <a:p>
            <a:pPr algn="ctr"/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5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SDR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u="sng" dirty="0"/>
              <a:t>Hardware</a:t>
            </a:r>
          </a:p>
          <a:p>
            <a:pPr marL="0" indent="0">
              <a:buNone/>
            </a:pPr>
            <a:r>
              <a:rPr lang="en-US" sz="2800" dirty="0"/>
              <a:t>Ettus Research B210 SDR dual transceiver</a:t>
            </a:r>
          </a:p>
          <a:p>
            <a:pPr lvl="1">
              <a:buClrTx/>
            </a:pPr>
            <a:r>
              <a:rPr lang="en-US" sz="2800" dirty="0"/>
              <a:t>single board solution  (6” x 4”) or (3.25” x 2”)</a:t>
            </a:r>
          </a:p>
          <a:p>
            <a:pPr lvl="1">
              <a:buClrTx/>
            </a:pPr>
            <a:r>
              <a:rPr lang="en-US" sz="2800" dirty="0"/>
              <a:t>State of the art RF &amp; baseband performance</a:t>
            </a:r>
          </a:p>
          <a:p>
            <a:pPr lvl="1">
              <a:buClrTx/>
            </a:pPr>
            <a:r>
              <a:rPr lang="en-US" sz="2800" dirty="0"/>
              <a:t>TX RF output &gt; +5 dBm, RX ~2+ dB NF</a:t>
            </a:r>
          </a:p>
          <a:p>
            <a:pPr lvl="1">
              <a:buClrTx/>
            </a:pPr>
            <a:endParaRPr lang="en-US" sz="2800" u="sng" dirty="0"/>
          </a:p>
          <a:p>
            <a:pPr marL="274320" lvl="1" indent="0" algn="ctr">
              <a:buClrTx/>
              <a:buNone/>
            </a:pPr>
            <a:r>
              <a:rPr lang="en-US" sz="3200" u="sng" dirty="0"/>
              <a:t>Software DSP</a:t>
            </a:r>
          </a:p>
          <a:p>
            <a:pPr marL="0" indent="0">
              <a:buNone/>
            </a:pPr>
            <a:r>
              <a:rPr lang="en-US" sz="2800" dirty="0"/>
              <a:t>GNU Radio open source software DSP library</a:t>
            </a:r>
          </a:p>
          <a:p>
            <a:pPr lvl="1">
              <a:buClrTx/>
            </a:pPr>
            <a:r>
              <a:rPr lang="en-US" sz="2800" dirty="0"/>
              <a:t>Linux, Windows OS platform</a:t>
            </a:r>
          </a:p>
          <a:p>
            <a:pPr lvl="1">
              <a:buClrTx/>
            </a:pPr>
            <a:r>
              <a:rPr lang="en-US" sz="2800" dirty="0"/>
              <a:t>Graphical DSP authoring</a:t>
            </a:r>
          </a:p>
          <a:p>
            <a:pPr lvl="1">
              <a:buClrTx/>
            </a:pPr>
            <a:endParaRPr lang="en-US" dirty="0"/>
          </a:p>
          <a:p>
            <a:pPr lvl="1"/>
            <a:endParaRPr lang="en-US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1591-8932-46B8-A7BA-4844537169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84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2507</TotalTime>
  <Words>753</Words>
  <Application>Microsoft Office PowerPoint</Application>
  <PresentationFormat>On-screen Show (4:3)</PresentationFormat>
  <Paragraphs>242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Clarity</vt:lpstr>
      <vt:lpstr>VHF - UHF - Microwave SDR Transceiver on the air </vt:lpstr>
      <vt:lpstr>Presentation Goals </vt:lpstr>
      <vt:lpstr>VHF - UHF SDR   Home Station</vt:lpstr>
      <vt:lpstr>Microwave SDR   Rover Station</vt:lpstr>
      <vt:lpstr>Dirty Little Secret</vt:lpstr>
      <vt:lpstr>Direct Sampling HF SDR</vt:lpstr>
      <vt:lpstr>Direct Conversion VHF SDR</vt:lpstr>
      <vt:lpstr>What’s under the hood?</vt:lpstr>
      <vt:lpstr>SDR Description</vt:lpstr>
      <vt:lpstr>Advanced SDR Hardware</vt:lpstr>
      <vt:lpstr>‘Advanced’ DSP Software</vt:lpstr>
      <vt:lpstr>GNU Radio DSP Flow Graph</vt:lpstr>
      <vt:lpstr>GNU Radio DSP GUI</vt:lpstr>
      <vt:lpstr>Performance Measures</vt:lpstr>
      <vt:lpstr>Microwave Spectral Purity</vt:lpstr>
      <vt:lpstr>VHF Harmonic Analysis</vt:lpstr>
      <vt:lpstr>“How to”:   VHF – UHF - Microwave SDR</vt:lpstr>
      <vt:lpstr>SDR Transceiver</vt:lpstr>
      <vt:lpstr>SDR RF Interface</vt:lpstr>
      <vt:lpstr>SDR Peripherals</vt:lpstr>
      <vt:lpstr>Band Specific Power Amplifiers</vt:lpstr>
      <vt:lpstr>Band Specific Power Amplifiers</vt:lpstr>
      <vt:lpstr>VHF/Microwave SDR Station</vt:lpstr>
      <vt:lpstr>SDR RF ‘Interface’</vt:lpstr>
      <vt:lpstr> SDR ‘Peripherals’</vt:lpstr>
      <vt:lpstr>All put together: Microwave SDR  Rover Station</vt:lpstr>
      <vt:lpstr>Bend, OR - Rover QSO</vt:lpstr>
      <vt:lpstr>SDR: The New Normal?</vt:lpstr>
      <vt:lpstr> Typical Analog Ham VHF System</vt:lpstr>
      <vt:lpstr>Advanced SDR Ham VHF Radio System</vt:lpstr>
      <vt:lpstr>In Conclusion</vt:lpstr>
      <vt:lpstr>Down the Slippery Slope…</vt:lpstr>
      <vt:lpstr>Additional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UHF SDR Transceiver</dc:title>
  <dc:creator>Windows User</dc:creator>
  <cp:lastModifiedBy>John Petrich</cp:lastModifiedBy>
  <cp:revision>288</cp:revision>
  <dcterms:created xsi:type="dcterms:W3CDTF">2015-12-04T00:00:16Z</dcterms:created>
  <dcterms:modified xsi:type="dcterms:W3CDTF">2017-05-31T14:55:46Z</dcterms:modified>
</cp:coreProperties>
</file>