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1"/>
  </p:sldMasterIdLst>
  <p:notesMasterIdLst>
    <p:notesMasterId r:id="rId36"/>
  </p:notesMasterIdLst>
  <p:sldIdLst>
    <p:sldId id="256" r:id="rId2"/>
    <p:sldId id="257" r:id="rId3"/>
    <p:sldId id="260" r:id="rId4"/>
    <p:sldId id="258" r:id="rId5"/>
    <p:sldId id="289" r:id="rId6"/>
    <p:sldId id="290" r:id="rId7"/>
    <p:sldId id="259" r:id="rId8"/>
    <p:sldId id="291" r:id="rId9"/>
    <p:sldId id="262" r:id="rId10"/>
    <p:sldId id="261" r:id="rId11"/>
    <p:sldId id="265" r:id="rId12"/>
    <p:sldId id="263" r:id="rId13"/>
    <p:sldId id="264" r:id="rId14"/>
    <p:sldId id="266" r:id="rId15"/>
    <p:sldId id="267" r:id="rId16"/>
    <p:sldId id="288" r:id="rId17"/>
    <p:sldId id="268" r:id="rId18"/>
    <p:sldId id="279" r:id="rId19"/>
    <p:sldId id="275" r:id="rId20"/>
    <p:sldId id="269" r:id="rId21"/>
    <p:sldId id="276" r:id="rId22"/>
    <p:sldId id="270" r:id="rId23"/>
    <p:sldId id="272" r:id="rId24"/>
    <p:sldId id="273" r:id="rId25"/>
    <p:sldId id="274" r:id="rId26"/>
    <p:sldId id="277" r:id="rId27"/>
    <p:sldId id="278" r:id="rId28"/>
    <p:sldId id="285" r:id="rId29"/>
    <p:sldId id="280" r:id="rId30"/>
    <p:sldId id="281" r:id="rId31"/>
    <p:sldId id="286" r:id="rId32"/>
    <p:sldId id="282" r:id="rId33"/>
    <p:sldId id="283" r:id="rId34"/>
    <p:sldId id="28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869639-A8A5-493C-81D6-A102DCDFF588}" v="2" dt="2021-01-09T22:28:31.8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0T15:32:43.69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0T15:33:07.03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2264 2139,'1'-8,"1"-1,0 1,0 0,1 0,0 0,4-9,3-6,0-6,2 2,-2 0,-2-1,0-1,-2 1,-1-1,2-33,-7-11,-3-1,-16-95,6 59,10 65,-12-49,-29-159,38 228,0 1,-2 0,-1 0,-1 0,-1 1,0 1,-23-32,-3-10,-82-187,58 127,58 118,0 1,-1 0,1 0,-1 0,0 0,0 0,-1 1,1 0,-1 0,0 0,0 0,0 1,-1 0,1 0,-10-3,-8-3,-1 2,-42-7,-20-7,-1-9,-123-49,191 73,0 0,-1 1,0 1,-33-3,-24-4,25-1,11 2,1 2,-1 2,-51-2,-374 10,443-1,1 2,0 1,-1 0,1 2,-29 11,-36 9,78-24,-1 0,1 1,0 0,0 0,0 1,0 1,1-1,-1 1,1 1,0 0,1 0,-1 0,1 1,1 0,-1 0,1 1,0 0,1 0,0 0,0 1,1-1,0 1,0 0,1 0,1 1,-1-1,1 1,1-1,-1 18,2 450,2-208,-2-229,-1-17,0 0,2 1,1-1,0 0,2 0,1 0,7 23,12 21,-13-36,0-1,24 45,-29-67,-1-1,1-1,0 1,0-1,1 0,0 0,9 5,-8-5,1 1,-1 0,0 0,12 15,-5-5,1-1,0 0,1-1,33 22,-26-20,112 97,-74-60,-27-25,1-1,74 41,-98-64,1 0,-1-1,1-1,0 0,0-1,0 0,0-1,0-1,14-1,-8 1,0 1,0 0,28 6,49 14,40 10,-104-22,1-1,0-2,64 3,106-10,-77-2,-27 4,112-3,-188-3,-1 0,-1-2,1 0,-1-1,0-1,21-14,-29 17,-8 3,1 0,-1 0,0-1,-1 1,1-1,-1 0,7-7,2-7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20T15:33:08.46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13,'0'-5,"0"-2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7F12A-5C0C-446E-BF45-6BC2FC444280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04147-BCBA-4130-968B-D9D394D36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29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59A56-AFD5-4F65-BAEF-F03A3FD835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E49EAA-8884-4C90-B064-FBB83AC524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2E3A0-8F2F-409F-BE27-02F9D4C8B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0D83-A4BD-4B99-8CBD-06A53741C339}" type="datetime1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0A010-9DFB-4EC5-93A2-7D7348DA6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E5000-E11A-4CE6-A384-AFB701FF3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90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7EC1F-245E-432B-B73F-3CCAA591F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0A698-EE41-45FD-9FB6-F92F986DC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BE2D5-2D8F-48ED-8B54-DFE3B4CEE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9991A-6FA7-442C-9AC0-EED4304D3B62}" type="datetime1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DB89C-AA4E-4AC2-8F69-99C6F1D4B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55C86-7431-4AC3-8D02-5FE58087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66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52E799-686E-499E-BFC5-A1EE0E9DFF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17429B-7C8F-4C52-ADDB-CAE702A45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F1C30-C64A-4A4F-951C-978E2626F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8B3C-90BA-4558-A8B6-C0B81FDE4228}" type="datetime1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0D8B4-853E-42A2-8B67-769577EB9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2E047-F7D3-4BBA-A730-6E4A4BF42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56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E807-F69D-4677-9C11-7CE92143E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6BF12-4760-4613-8C5E-59CF4A9A5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921EB-4C1A-428C-9241-825F5380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5379E-36C6-4271-B407-D6F2D900106A}" type="datetime1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96349-0178-4126-BBA9-25FD6E07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A2E27-353B-4604-8DB4-EB73663F5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53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13646-2CF5-40A2-B740-844E9DCFC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69CA2B-C058-4977-907B-44BAF5B25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B97C2-85F9-42AB-969E-CEBE62DAF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9C61-1B97-4A4E-A92C-545558BA7945}" type="datetime1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65215-3180-41DA-B3CD-6DF1BD335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E4D67-30FA-4CBB-846A-B9C85884F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31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7ABE8-2AB6-4103-A7F7-492791B11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D26DF-3676-4E74-9188-0E003BB2C3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662046-4E16-4DE4-925E-F020D9BA1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090B2B-5336-41F5-8E81-70D365431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8F14-9DBF-49E8-BF7E-404821DDA464}" type="datetime1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2BA716-9AD3-4AE2-B51C-A04F74447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25B4FB-0CCE-4698-99CF-FB299FE97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38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54826-9E8C-4E91-A34E-0278080C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E3FC7-7C47-4C29-9EBF-03DD81DBD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2C41C-79E3-42A3-9496-3CBB8725D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E85053-36BF-4078-9003-6B3795F9B3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B4667D-E58C-49C6-A1FA-84718C7A0D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DC0678-0988-4D9E-8114-0DA096F93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2AB3-1E8A-4646-9F3C-B38F0ED6D22F}" type="datetime1">
              <a:rPr lang="en-US" smtClean="0"/>
              <a:t>1/9/2021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A0A449-6B99-479D-9C9F-95A6966AF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C94AF2-3CD0-41FE-AD26-253FA15CB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C8CEB-428F-478C-A1BA-185E91D24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DE01EE-BC81-4D8F-922C-7E8656796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EDD7-CF1F-4416-A92D-C030302B9975}" type="datetime1">
              <a:rPr lang="en-US" smtClean="0"/>
              <a:t>1/9/2021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8A112C-9510-486C-AF4C-8F15480B5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78A116-403D-4A99-8DDB-96F5D0185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21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5FB731-BCFB-4F5E-9BD1-0C3F3A436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31EE-E044-44F4-81C8-396EE5B10FA6}" type="datetime1">
              <a:rPr lang="en-US" smtClean="0"/>
              <a:t>1/9/2021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4463FB-1E23-453D-923E-96DC72990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98018-B0D3-44EB-819D-C7FB6A033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25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B0A6B-54C1-4B5F-8BA5-AB766F490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59F2C-36BC-4828-82A4-799DF2D28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54418-589E-479D-A537-B4E3B9463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685CC0-4498-48FE-920D-EDF3189EA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E728-2E4D-4352-AE95-7EDC6AA59AC8}" type="datetime1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65C4B-3BE7-4D1D-8313-2A0502247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71AD77-07D8-4D22-AEF1-A648CCA3C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87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65A0D-E181-4901-A4D4-95A3E412D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DA6FD5-CEBE-4EFD-A3B6-8F6B5D561D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CDA65B-A172-4968-8EB1-D687A9150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4420D-014A-41F4-8265-38DA1D71D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DA90-A2A2-4CC4-AA3F-F4123338C39E}" type="datetime1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AEDC42-668A-4A7C-BF56-BBCE53256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50B74-15B4-4924-9CAA-E42AE60D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10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7B7C75-3B5E-4A1E-ADA4-B1707849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33BCE-B1E4-4890-B458-DF167C9D3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11D00-4612-4669-82F1-FB50EC8492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F8566-E5DB-418D-BAA4-A6D4A2D6EBAD}" type="datetime1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2BBEA-EEAF-49B2-AAFF-9C4DD18561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A004B-FA69-4683-90EB-72ED339880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FBBA-FFAC-4418-9139-222F741D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12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7fu.com/make-the-flow-graph-work-for-you-talk-ham-radio-january-16-2021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bugbountywriteup/limesdr-setup-with-gnuradio-gr-limesdr-and-gqrx-on-ubuntu-20-04-4b275176d7cd" TargetMode="External"/><Relationship Id="rId2" Type="http://schemas.openxmlformats.org/officeDocument/2006/relationships/hyperlink" Target="https://wiki.gnuradio.org/index.php/PlutoSDR_Sourc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mossmann/hackrf/wiki/Getting-Started-with-HackRF-and-GNU-Radio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customXml" Target="../ink/ink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9SLAnGlGQs&amp;list=PL618122BD66C8B3C4" TargetMode="External"/><Relationship Id="rId2" Type="http://schemas.openxmlformats.org/officeDocument/2006/relationships/hyperlink" Target="https://wiki.gnuradio.org/index.php/InstallingG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ki.gnuradio.org/index.php/Tutorials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60AB8-6146-4618-9BE5-0553A0197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6437"/>
            <a:ext cx="9144000" cy="113948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+mn-lt"/>
              </a:rPr>
              <a:t>Using GRC to Build Radios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F85434-E76B-460E-B685-371163F59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46253"/>
            <a:ext cx="9144000" cy="3189384"/>
          </a:xfrm>
        </p:spPr>
        <p:txBody>
          <a:bodyPr>
            <a:normAutofit/>
          </a:bodyPr>
          <a:lstStyle/>
          <a:p>
            <a:r>
              <a:rPr lang="en-US" sz="2800" dirty="0"/>
              <a:t>Kick Start: help the novice to use the flow graph in GNU Radio</a:t>
            </a:r>
          </a:p>
          <a:p>
            <a:endParaRPr lang="en-US" sz="2800" dirty="0"/>
          </a:p>
          <a:p>
            <a:r>
              <a:rPr lang="en-US" sz="2800" dirty="0"/>
              <a:t>John Petrich, W7FU</a:t>
            </a:r>
          </a:p>
          <a:p>
            <a:r>
              <a:rPr lang="en-US" sz="2800" dirty="0">
                <a:hlinkClick r:id="rId2"/>
              </a:rPr>
              <a:t>https://w7fu.com/make-the-flow-graph-work-for-you-talk-ham-radio-january-16-2021/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92399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AE8F0-E1FB-4F61-A38B-F78313446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Notes and Virtual Sources and Sinks</a:t>
            </a:r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0FDB315-4760-46DF-8716-20CB09E836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75" y="1575582"/>
            <a:ext cx="7399607" cy="528241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480180-192D-4847-AA54-A5AD1D8FF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96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3C717-D501-46B4-A299-C16B62251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Samp_rate Logic and Gain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417FB-BDA1-4BA4-9148-C7999B48F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11</a:t>
            </a:fld>
            <a:endParaRPr lang="en-US"/>
          </a:p>
        </p:txBody>
      </p:sp>
      <p:pic>
        <p:nvPicPr>
          <p:cNvPr id="14" name="Content Placeholder 13" descr="Diagram&#10;&#10;Description automatically generated">
            <a:extLst>
              <a:ext uri="{FF2B5EF4-FFF2-40B4-BE49-F238E27FC236}">
                <a16:creationId xmlns:a16="http://schemas.microsoft.com/office/drawing/2014/main" id="{4BBC5B7C-78F2-451D-B8BB-F193E79C40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18" y="1825625"/>
            <a:ext cx="10011764" cy="4351338"/>
          </a:xfrm>
        </p:spPr>
      </p:pic>
    </p:spTree>
    <p:extLst>
      <p:ext uri="{BB962C8B-B14F-4D97-AF65-F5344CB8AC3E}">
        <p14:creationId xmlns:p14="http://schemas.microsoft.com/office/powerpoint/2010/main" val="2724821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FBF3A-0680-40DF-99BD-17848E36A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Nested Python Commands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Control Multiple Parameters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205CE-DE3F-4F6C-B14D-85CBB682F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12</a:t>
            </a:fld>
            <a:endParaRPr lang="en-US"/>
          </a:p>
        </p:txBody>
      </p:sp>
      <p:pic>
        <p:nvPicPr>
          <p:cNvPr id="18" name="Content Placeholder 17" descr="Text, letter&#10;&#10;Description automatically generated">
            <a:extLst>
              <a:ext uri="{FF2B5EF4-FFF2-40B4-BE49-F238E27FC236}">
                <a16:creationId xmlns:a16="http://schemas.microsoft.com/office/drawing/2014/main" id="{8649152E-B9F7-4646-BEFC-D294B7227D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957" y="1825625"/>
            <a:ext cx="1936086" cy="4351338"/>
          </a:xfrm>
        </p:spPr>
      </p:pic>
    </p:spTree>
    <p:extLst>
      <p:ext uri="{BB962C8B-B14F-4D97-AF65-F5344CB8AC3E}">
        <p14:creationId xmlns:p14="http://schemas.microsoft.com/office/powerpoint/2010/main" val="2609947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9CE2B-FC33-4B7E-BD4B-14AFE60E2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Nested Python Commands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Control Multiple Parameters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3F426-E2A6-4481-B2E3-88B393408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13</a:t>
            </a:fld>
            <a:endParaRPr lang="en-US"/>
          </a:p>
        </p:txBody>
      </p:sp>
      <p:pic>
        <p:nvPicPr>
          <p:cNvPr id="14" name="Content Placeholder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4F4E059-6C13-479A-83B8-55AD2877D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722" y="1789771"/>
            <a:ext cx="6456556" cy="4931704"/>
          </a:xfrm>
        </p:spPr>
      </p:pic>
    </p:spTree>
    <p:extLst>
      <p:ext uri="{BB962C8B-B14F-4D97-AF65-F5344CB8AC3E}">
        <p14:creationId xmlns:p14="http://schemas.microsoft.com/office/powerpoint/2010/main" val="604821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52AE3-7333-44C7-877A-D89815D15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Nested Python Commands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Control Multiple Parameters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F8C3A-8C17-4328-A82E-2D383DEB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14</a:t>
            </a:fld>
            <a:endParaRPr lang="en-US"/>
          </a:p>
        </p:txBody>
      </p:sp>
      <p:pic>
        <p:nvPicPr>
          <p:cNvPr id="10" name="Content Placeholder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DAA4709-2B0E-4A2A-8C79-5E6AA85E8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712" y="1690688"/>
            <a:ext cx="6311591" cy="4954007"/>
          </a:xfrm>
        </p:spPr>
      </p:pic>
    </p:spTree>
    <p:extLst>
      <p:ext uri="{BB962C8B-B14F-4D97-AF65-F5344CB8AC3E}">
        <p14:creationId xmlns:p14="http://schemas.microsoft.com/office/powerpoint/2010/main" val="3497179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69124-7000-4CF5-8E13-C8A91702F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Flow Graph Problem Solving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BD251-6C0F-48ED-8A34-051DF28EF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091" y="2107580"/>
            <a:ext cx="7426714" cy="4613895"/>
          </a:xfrm>
        </p:spPr>
        <p:txBody>
          <a:bodyPr/>
          <a:lstStyle/>
          <a:p>
            <a:r>
              <a:rPr lang="en-US" dirty="0"/>
              <a:t>Source and Sink not in your DSP library</a:t>
            </a:r>
          </a:p>
          <a:p>
            <a:r>
              <a:rPr lang="en-US" dirty="0"/>
              <a:t>Console data interpretation	</a:t>
            </a:r>
          </a:p>
          <a:p>
            <a:r>
              <a:rPr lang="en-US" dirty="0"/>
              <a:t>Version and subversion problems</a:t>
            </a:r>
          </a:p>
          <a:p>
            <a:r>
              <a:rPr lang="en-US" dirty="0"/>
              <a:t>Signal tracing</a:t>
            </a:r>
          </a:p>
          <a:p>
            <a:r>
              <a:rPr lang="en-US" dirty="0"/>
              <a:t>Fractional resampler - ‘U’ and ‘aU’ interruptions</a:t>
            </a:r>
          </a:p>
          <a:p>
            <a:r>
              <a:rPr lang="en-US" dirty="0"/>
              <a:t>Bypass block option</a:t>
            </a:r>
          </a:p>
          <a:p>
            <a:r>
              <a:rPr lang="en-US" dirty="0"/>
              <a:t>Undo button on task bar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B5A06-2BC2-4290-8783-F09C141A8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06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5A1EA-F27F-4E21-9487-12A1D9433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Source and Sink Drivers not in DSP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C21C6-9944-4A51-8670-67BA09CB8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Solution:</a:t>
            </a:r>
            <a:r>
              <a:rPr lang="en-US" dirty="0"/>
              <a:t>  Download and install driver for your hardware</a:t>
            </a:r>
          </a:p>
          <a:p>
            <a:pPr marL="0" indent="0" algn="ctr">
              <a:buNone/>
            </a:pPr>
            <a:r>
              <a:rPr lang="en-US" u="sng" dirty="0"/>
              <a:t>Pluto SDR</a:t>
            </a:r>
          </a:p>
          <a:p>
            <a:pPr marL="0" indent="0">
              <a:buNone/>
            </a:pPr>
            <a:r>
              <a:rPr lang="en-US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Https://wiki.gnuradio.org/index.php/PlutoSDR_Source</a:t>
            </a:r>
            <a:endParaRPr lang="en-US" dirty="0">
              <a:solidFill>
                <a:srgbClr val="0563C1"/>
              </a:solidFill>
            </a:endParaRPr>
          </a:p>
          <a:p>
            <a:pPr marL="0" indent="0" algn="ctr">
              <a:buNone/>
            </a:pPr>
            <a:r>
              <a:rPr lang="en-US" u="sng" dirty="0"/>
              <a:t>Lime SDR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https://medium.com/bugbountywriteup/limesdr-setup-with-gnuradio-gr-limesdr-and-gqrx-on-ubuntu-20-04-4b275176d7cd</a:t>
            </a:r>
            <a:endParaRPr lang="en-US" dirty="0"/>
          </a:p>
          <a:p>
            <a:pPr marL="0" indent="0" algn="ctr">
              <a:buNone/>
            </a:pPr>
            <a:r>
              <a:rPr lang="en-US" u="sng" dirty="0"/>
              <a:t>HackRF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https://github.com/mossmann/hackrf/wiki/Getting-Started-with-HackRF-and-GNU-Radio</a:t>
            </a:r>
            <a:endParaRPr lang="en-US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i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A261F-9FA7-4C7D-AB5C-082FFF26F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2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D0764-A639-4F00-BC22-51AF20BD0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Console Data – GRC version + samp_rate error</a:t>
            </a:r>
          </a:p>
        </p:txBody>
      </p:sp>
      <p:pic>
        <p:nvPicPr>
          <p:cNvPr id="6" name="Content Placeholder 5" descr="Text, letter&#10;&#10;Description automatically generated">
            <a:extLst>
              <a:ext uri="{FF2B5EF4-FFF2-40B4-BE49-F238E27FC236}">
                <a16:creationId xmlns:a16="http://schemas.microsoft.com/office/drawing/2014/main" id="{2311FB99-F68C-40CE-AF7C-0FDB05A476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57" y="1248937"/>
            <a:ext cx="6174735" cy="56090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6F52B-D55A-41C6-A7FB-BEFA85D24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90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D0764-A639-4F00-BC22-51AF20BD0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Console Data – error corrected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6F52B-D55A-41C6-A7FB-BEFA85D24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18</a:t>
            </a:fld>
            <a:endParaRPr lang="en-US"/>
          </a:p>
        </p:txBody>
      </p:sp>
      <p:pic>
        <p:nvPicPr>
          <p:cNvPr id="16" name="Content Placeholder 1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890059A-40FD-4927-A342-08E3AD8A9F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713" y="1825625"/>
            <a:ext cx="6300438" cy="4351338"/>
          </a:xfrm>
        </p:spPr>
      </p:pic>
    </p:spTree>
    <p:extLst>
      <p:ext uri="{BB962C8B-B14F-4D97-AF65-F5344CB8AC3E}">
        <p14:creationId xmlns:p14="http://schemas.microsoft.com/office/powerpoint/2010/main" val="3685767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7F6B6-EBB4-4ACC-94DB-F606248D1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Version Problems: GRC v3.7 vs. v3.8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09DE2-A666-406C-B89D-7FA212763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0088"/>
            <a:ext cx="10515600" cy="53748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Version 3.7 flow graphs will not run on a Version 3.8 installation:</a:t>
            </a:r>
          </a:p>
          <a:p>
            <a:pPr marL="0" indent="0">
              <a:buNone/>
            </a:pPr>
            <a:r>
              <a:rPr lang="en-US" dirty="0"/>
              <a:t>   a blank workspace</a:t>
            </a:r>
          </a:p>
          <a:p>
            <a:r>
              <a:rPr lang="en-US" dirty="0"/>
              <a:t>Version 3.8 flow graphs will not run on a Version 3.7 installation: </a:t>
            </a:r>
          </a:p>
          <a:p>
            <a:pPr marL="0" indent="0">
              <a:buNone/>
            </a:pPr>
            <a:r>
              <a:rPr lang="en-US" dirty="0"/>
              <a:t>   missing blocks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u="sng" dirty="0"/>
          </a:p>
          <a:p>
            <a:endParaRPr lang="en-US" u="sng" dirty="0"/>
          </a:p>
          <a:p>
            <a:endParaRPr lang="en-US" u="sng" dirty="0"/>
          </a:p>
          <a:p>
            <a:pPr marL="0" indent="0">
              <a:buNone/>
            </a:pPr>
            <a:r>
              <a:rPr lang="en-US" u="sng" dirty="0"/>
              <a:t>Solution</a:t>
            </a:r>
            <a:r>
              <a:rPr lang="en-US" dirty="0"/>
              <a:t>:  Hand build flow graph: block by block, parameter by parameter from your DSP library.  Not a Copy and Paste 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94079-B064-4B51-B675-8CB4F7531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70C657BC-2BDB-4E0C-9B96-3E5AB8A38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208" y="3257684"/>
            <a:ext cx="59436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35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BEE86-C7A3-4688-9AEB-95A2F2313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Major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4B5B8-4526-42D0-AFE1-5C3D19F9A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9161" y="1572322"/>
            <a:ext cx="7850458" cy="388062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Getting started with GRC</a:t>
            </a:r>
          </a:p>
          <a:p>
            <a:r>
              <a:rPr lang="en-US" dirty="0"/>
              <a:t>Basic flow graph workspace organization </a:t>
            </a:r>
          </a:p>
          <a:p>
            <a:r>
              <a:rPr lang="en-US" dirty="0"/>
              <a:t>Flow graph details</a:t>
            </a:r>
          </a:p>
          <a:p>
            <a:r>
              <a:rPr lang="en-US" dirty="0"/>
              <a:t>Data flow problem solving</a:t>
            </a:r>
          </a:p>
          <a:p>
            <a:r>
              <a:rPr lang="en-US" dirty="0"/>
              <a:t>Practical odds and ends for real radios</a:t>
            </a:r>
          </a:p>
          <a:p>
            <a:r>
              <a:rPr lang="en-US" dirty="0"/>
              <a:t>Group discussion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3AB00-9856-4234-9CD1-EB0DE8F8B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83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C6653-E445-439D-86F4-A1135CC24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GRC v3.7 Subversion Problems: missing blocks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2A58A4-B364-4F17-BF70-7979E8208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20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4D76606-C59B-41D4-AE92-8F145AAFE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u="sng" dirty="0"/>
              <a:t>Solution:</a:t>
            </a:r>
            <a:r>
              <a:rPr lang="en-US" dirty="0"/>
              <a:t> Replace missing blocks with blocks from your DSP library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8E53D1-6443-4746-A132-C2905C1CC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937" y="1495424"/>
            <a:ext cx="5572125" cy="396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54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5A330-7370-4C5C-8801-92E503627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GRC v3.7 Subversion Problems: global failure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B0ED04-8017-4C75-A1C5-869A86AA0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21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52ADBFD-38EE-44DD-B71C-3BB675BC2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Solution:</a:t>
            </a:r>
            <a:r>
              <a:rPr lang="en-US" dirty="0"/>
              <a:t> Try replacing Source and Sink blocks first.  Otherwise, hand </a:t>
            </a:r>
          </a:p>
          <a:p>
            <a:pPr marL="0" indent="0">
              <a:buNone/>
            </a:pPr>
            <a:r>
              <a:rPr lang="en-US" dirty="0"/>
              <a:t>Rebuild from your DSP library.</a:t>
            </a:r>
            <a:endParaRPr lang="en-US" u="sng" dirty="0"/>
          </a:p>
        </p:txBody>
      </p:sp>
      <p:pic>
        <p:nvPicPr>
          <p:cNvPr id="10" name="Picture 9" descr="Text, letter&#10;&#10;Description automatically generated">
            <a:extLst>
              <a:ext uri="{FF2B5EF4-FFF2-40B4-BE49-F238E27FC236}">
                <a16:creationId xmlns:a16="http://schemas.microsoft.com/office/drawing/2014/main" id="{C1BF6097-6271-4280-BBF5-5A505ECD4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75" y="1434905"/>
            <a:ext cx="7596554" cy="378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60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04121-5717-4EF3-8465-0225FFDFE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Signal Tracing and Stimulus Response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DAA82-D122-4123-8966-084E9D1E8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u="sng" dirty="0"/>
              <a:t>Signal Tracing:</a:t>
            </a:r>
            <a:r>
              <a:rPr lang="en-US" dirty="0"/>
              <a:t> Output to an instrumentation GUI widget, e.g. </a:t>
            </a:r>
          </a:p>
          <a:p>
            <a:pPr marL="0" indent="0" algn="ctr">
              <a:buNone/>
            </a:pPr>
            <a:r>
              <a:rPr lang="en-US" dirty="0"/>
              <a:t>   FFT display to study data stream frequency components</a:t>
            </a:r>
          </a:p>
          <a:p>
            <a:pPr algn="ctr"/>
            <a:r>
              <a:rPr lang="en-US" u="sng" dirty="0"/>
              <a:t>Stimulus Response testing:</a:t>
            </a:r>
            <a:r>
              <a:rPr lang="en-US" dirty="0"/>
              <a:t>  Use a Signal Source or Noise Source</a:t>
            </a:r>
          </a:p>
          <a:p>
            <a:pPr marL="0" indent="0" algn="ctr">
              <a:buNone/>
            </a:pPr>
            <a:r>
              <a:rPr lang="en-US" dirty="0"/>
              <a:t>   to study frequency response of filters, phase shifters, etc.</a:t>
            </a:r>
          </a:p>
          <a:p>
            <a:pPr marL="0" indent="0">
              <a:buNone/>
            </a:pPr>
            <a:endParaRPr lang="en-US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817D5-C014-4577-95C9-88582EC25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FFE6F9D8-54FA-4E7E-A050-F0312EF59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768725"/>
            <a:ext cx="73152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67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48CA2-D586-4809-9DCF-C9F3CC65C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Fractional Resampler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 ‘U’ and ‘aU’ Interruptions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6D04A-388B-4A15-9B3B-6ED5334B2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442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Adjust ‘Ratio’ GUI slider to reduce ‘U’ and ‘aU’ interruptions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FF3CC-5E05-42DF-B699-515599819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23</a:t>
            </a:fld>
            <a:endParaRPr lang="en-US"/>
          </a:p>
        </p:txBody>
      </p:sp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E8EFFF28-154A-408C-BC0E-D6832C700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554" y="2451797"/>
            <a:ext cx="8005646" cy="418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97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0AE26-3B4E-4726-B59B-71B907AD2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Block ‘Bypass’ 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DC3C9-A97B-45CC-A246-8AC9EACEB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A convenient means to functionally remove a block from a data stream.</a:t>
            </a:r>
          </a:p>
          <a:p>
            <a:pPr marL="0" indent="0" algn="ctr">
              <a:buNone/>
            </a:pPr>
            <a:r>
              <a:rPr lang="en-US" dirty="0"/>
              <a:t>&lt;Right&gt; click block and select &lt;Bypass&gt; from menu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Unbypassed block                               Bypassed block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6A3B5-1010-4B8C-8E86-554DEF6AE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24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369AEF-3234-4D0E-B8F7-FA6A50D07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605338"/>
            <a:ext cx="73152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4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268F7-B207-4873-8C81-D8059474D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‘Undo’ Button on Task Bar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7E2CA-609A-4D4C-B90C-208E34F3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25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01B7DED-6FB0-4FE5-80BC-9132759C2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9659"/>
            <a:ext cx="10515600" cy="472730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Easy way to undo workspace mistakes, especially common with congested flow graphs using computers with touch pads, small screens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A11C40-36D6-454A-ABFD-178B41555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12" y="2378075"/>
            <a:ext cx="6505575" cy="4114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AE62351-9B03-4914-8529-9AA141216B0F}"/>
                  </a:ext>
                </a:extLst>
              </p14:cNvPr>
              <p14:cNvContentPartPr/>
              <p14:nvPr/>
            </p14:nvContentPartPr>
            <p14:xfrm>
              <a:off x="791482" y="1973283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AE62351-9B03-4914-8529-9AA141216B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2482" y="196464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BEFF948-B85B-4B12-ADAE-67A706A89802}"/>
                  </a:ext>
                </a:extLst>
              </p14:cNvPr>
              <p14:cNvContentPartPr/>
              <p14:nvPr/>
            </p14:nvContentPartPr>
            <p14:xfrm>
              <a:off x="6823282" y="2441283"/>
              <a:ext cx="849600" cy="770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BEFF948-B85B-4B12-ADAE-67A706A8980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14642" y="2432283"/>
                <a:ext cx="867240" cy="78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EA1EED1-9E50-492F-BE08-C4E2B6BAC371}"/>
                  </a:ext>
                </a:extLst>
              </p14:cNvPr>
              <p14:cNvContentPartPr/>
              <p14:nvPr/>
            </p14:nvContentPartPr>
            <p14:xfrm>
              <a:off x="914242" y="2805243"/>
              <a:ext cx="360" cy="4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EA1EED1-9E50-492F-BE08-C4E2B6BAC37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5242" y="2796603"/>
                <a:ext cx="18000" cy="2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7526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5DE51-2931-48F0-9600-591D26A2B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Odds and 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B8133-9D32-47F8-982B-4067D61CF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4194" y="1825625"/>
            <a:ext cx="6826405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Eliminate Receiver DC artifact</a:t>
            </a:r>
          </a:p>
          <a:p>
            <a:r>
              <a:rPr lang="en-US" dirty="0"/>
              <a:t>Selector switch</a:t>
            </a:r>
          </a:p>
          <a:p>
            <a:r>
              <a:rPr lang="en-US" dirty="0"/>
              <a:t>Analog TX/RX hardware logic control schematic</a:t>
            </a:r>
          </a:p>
          <a:p>
            <a:r>
              <a:rPr lang="en-US" dirty="0"/>
              <a:t>Software TX/RX control using duplex mode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EB7129-0D26-4CA2-A815-41486EB6F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61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90C97-C7DB-4B9E-AF70-3F60E94CF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Eliminate Receiver DC Artifact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DC163-3968-4DB4-BB85-ECFAC769C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020"/>
            <a:ext cx="10515600" cy="494285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Solution:</a:t>
            </a:r>
            <a:r>
              <a:rPr lang="en-US" dirty="0"/>
              <a:t> Offset Source center frequency and Freq Xlating filter center frequencies by the same amount in opposite directions, e.g. +/- 100e3 Hz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835ED-BF22-4846-9B19-DA91D3BD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6BEDEA-F193-435C-B6AF-5B67A212F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581" y="3441700"/>
            <a:ext cx="8363414" cy="327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421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90C97-C7DB-4B9E-AF70-3F60E94CF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+mn-lt"/>
              </a:rPr>
              <a:t>Eliminate Receiver DC Artifact</a:t>
            </a: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r>
              <a:rPr lang="en-US" sz="3200" dirty="0">
                <a:latin typeface="+mn-lt"/>
              </a:rPr>
              <a:t>Properties Boxes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835ED-BF22-4846-9B19-DA91D3BD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28</a:t>
            </a:fld>
            <a:endParaRPr lang="en-US"/>
          </a:p>
        </p:txBody>
      </p:sp>
      <p:pic>
        <p:nvPicPr>
          <p:cNvPr id="10" name="Content Placeholder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93AC9DF-3B11-4287-B33C-807E39879B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629" y="1795345"/>
            <a:ext cx="6322741" cy="5163015"/>
          </a:xfrm>
        </p:spPr>
      </p:pic>
    </p:spTree>
    <p:extLst>
      <p:ext uri="{BB962C8B-B14F-4D97-AF65-F5344CB8AC3E}">
        <p14:creationId xmlns:p14="http://schemas.microsoft.com/office/powerpoint/2010/main" val="3113759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90C97-C7DB-4B9E-AF70-3F60E94CF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 </a:t>
            </a:r>
            <a:r>
              <a:rPr lang="en-US" sz="4000" dirty="0">
                <a:latin typeface="+mn-lt"/>
              </a:rPr>
              <a:t>Selector Switch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DC163-3968-4DB4-BB85-ECFAC769C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Selector interrupts data flow and turns off Sink.  Useful for hardware derived logic for TX/RX switching systems.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835ED-BF22-4846-9B19-DA91D3BD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29</a:t>
            </a:fld>
            <a:endParaRPr lang="en-US"/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1A7EBB1-D13A-42A2-9355-AB646B565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009" y="2609850"/>
            <a:ext cx="777240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56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896CD-200C-4234-86AF-400983F4A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Getting Started with GNU Radio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F6585-75DA-4979-AD05-6237D8C4A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/>
              <a:t>How to install GNU Radio</a:t>
            </a:r>
          </a:p>
          <a:p>
            <a:pPr marL="0" indent="0">
              <a:buNone/>
            </a:pPr>
            <a:r>
              <a:rPr lang="en-US" sz="2400">
                <a:hlinkClick r:id="rId2"/>
              </a:rPr>
              <a:t>https://wiki.gnuradio.org/index.php/InstallingGR</a:t>
            </a:r>
            <a:r>
              <a:rPr lang="en-US" sz="2400"/>
              <a:t> </a:t>
            </a:r>
            <a:endParaRPr lang="en-US" sz="2400" dirty="0"/>
          </a:p>
          <a:p>
            <a:pPr marL="0" indent="0" algn="ctr">
              <a:buNone/>
            </a:pPr>
            <a:r>
              <a:rPr lang="en-US" u="sng" dirty="0"/>
              <a:t>Guided Tutorials</a:t>
            </a:r>
          </a:p>
          <a:p>
            <a:pPr marL="0" indent="0">
              <a:buNone/>
            </a:pPr>
            <a:r>
              <a:rPr lang="en-US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https://www.youtube.com/watch?v=N9SLAnGlGQs&amp;list=PL618122BD66C8B3C4</a:t>
            </a:r>
            <a:endParaRPr lang="en-US" sz="24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(novice flowgraph techniques, an oldie but goodie)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https://wiki.gnuradio.org/index.php/Tutorials</a:t>
            </a:r>
            <a:endParaRPr lang="en-US" sz="24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(sophisticated and advanced techniques)</a:t>
            </a:r>
          </a:p>
          <a:p>
            <a:pPr marL="0" indent="0"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F4016-7883-43BA-88D7-319415841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121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90C97-C7DB-4B9E-AF70-3F60E94CF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907" y="3206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Analog TX/RX Hardware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DC163-3968-4DB4-BB85-ECFAC769C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0965"/>
            <a:ext cx="10515600" cy="3745997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Solution:</a:t>
            </a:r>
            <a:r>
              <a:rPr lang="en-US" dirty="0"/>
              <a:t> Use a small amount of current from the SDR RX or TX LED</a:t>
            </a:r>
          </a:p>
          <a:p>
            <a:pPr marL="0" indent="0">
              <a:buNone/>
            </a:pPr>
            <a:r>
              <a:rPr lang="en-US" dirty="0"/>
              <a:t>as a logic source.  Use the current to drive a high gain transistor switch </a:t>
            </a:r>
          </a:p>
          <a:p>
            <a:pPr marL="0" indent="0">
              <a:buNone/>
            </a:pPr>
            <a:r>
              <a:rPr lang="en-US" dirty="0"/>
              <a:t>array.  The transistor switch then controls other system switches and </a:t>
            </a:r>
          </a:p>
          <a:p>
            <a:pPr marL="0" indent="0">
              <a:buNone/>
            </a:pPr>
            <a:r>
              <a:rPr lang="en-US" dirty="0"/>
              <a:t>relays, i.e. PA’s, preamplifiers, antenna relays, etc.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835ED-BF22-4846-9B19-DA91D3BD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836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90C97-C7DB-4B9E-AF70-3F60E94CF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Analog TX/RX Hardware Control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Schematic Diagram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A39CE96-BC60-470D-9808-D1F66FD38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439" y="1605776"/>
            <a:ext cx="8920976" cy="511569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835ED-BF22-4846-9B19-DA91D3BD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39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90C97-C7DB-4B9E-AF70-3F60E94CF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Software TX/RX Control: Duplex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DC163-3968-4DB4-BB85-ECFAC769C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Solution:</a:t>
            </a:r>
            <a:r>
              <a:rPr lang="en-US" dirty="0"/>
              <a:t> Use nested commands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Receive mode:</a:t>
            </a:r>
            <a:r>
              <a:rPr lang="en-US" dirty="0"/>
              <a:t> The Source center frequency is selected for the desired operating frequency.  The Sink center frequency is selected to “0” frequency. (or some out-of-bounds frequency)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Transmit mode:</a:t>
            </a:r>
            <a:r>
              <a:rPr lang="en-US" dirty="0"/>
              <a:t> The Sink center frequency is selected for the desired operating frequency.  The Source center frequency is selected to “0” frequency. (or some out-of-bounds frequency)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835ED-BF22-4846-9B19-DA91D3BD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944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90C97-C7DB-4B9E-AF70-3F60E94CF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Software TX/RX Control: Duplex Mode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835ED-BF22-4846-9B19-DA91D3BD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33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1741F5C-9EC9-4168-9D2E-0E923DAE6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430" y="1825625"/>
            <a:ext cx="7475140" cy="4351338"/>
          </a:xfrm>
        </p:spPr>
      </p:pic>
    </p:spTree>
    <p:extLst>
      <p:ext uri="{BB962C8B-B14F-4D97-AF65-F5344CB8AC3E}">
        <p14:creationId xmlns:p14="http://schemas.microsoft.com/office/powerpoint/2010/main" val="42136815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90C97-C7DB-4B9E-AF70-3F60E94CF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Group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DC163-3968-4DB4-BB85-ECFAC769C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What additional flow graph techniques do you want to share?</a:t>
            </a:r>
          </a:p>
          <a:p>
            <a:endParaRPr lang="en-US" dirty="0"/>
          </a:p>
          <a:p>
            <a:r>
              <a:rPr lang="en-US" dirty="0"/>
              <a:t>What are your current GRC projects or problems?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835ED-BF22-4846-9B19-DA91D3BD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85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BEE86-C7A3-4688-9AEB-95A2F2313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Workspace Organization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Why Important?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2EB52-C15D-4ADB-BEA4-1B2D1E0C5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4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3B0B39-2CAD-4313-B1D0-3C0C2EBE2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Promotes an understanding of signal processing logic</a:t>
            </a:r>
          </a:p>
          <a:p>
            <a:endParaRPr lang="en-US" dirty="0"/>
          </a:p>
          <a:p>
            <a:r>
              <a:rPr lang="en-US" dirty="0"/>
              <a:t>Makes flow graph modifications easier</a:t>
            </a:r>
          </a:p>
          <a:p>
            <a:endParaRPr lang="en-US" dirty="0"/>
          </a:p>
          <a:p>
            <a:r>
              <a:rPr lang="en-US" dirty="0"/>
              <a:t>Facilitates trouble shooting and problem solving</a:t>
            </a:r>
          </a:p>
          <a:p>
            <a:endParaRPr lang="en-US" dirty="0"/>
          </a:p>
          <a:p>
            <a:r>
              <a:rPr lang="en-US" dirty="0"/>
              <a:t>Reduces risk of workspace mistakes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867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BEE86-C7A3-4688-9AEB-95A2F2313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Workspace Organization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2EB52-C15D-4ADB-BEA4-1B2D1E0C5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5</a:t>
            </a:fld>
            <a:endParaRPr lang="en-US"/>
          </a:p>
        </p:txBody>
      </p:sp>
      <p:pic>
        <p:nvPicPr>
          <p:cNvPr id="14" name="Content Placeholder 13" descr="Diagram, schematic&#10;&#10;Description automatically generated">
            <a:extLst>
              <a:ext uri="{FF2B5EF4-FFF2-40B4-BE49-F238E27FC236}">
                <a16:creationId xmlns:a16="http://schemas.microsoft.com/office/drawing/2014/main" id="{508737F1-CBF5-4D9D-BBC3-9BE85D6FE7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1" y="1378634"/>
            <a:ext cx="5029199" cy="5114241"/>
          </a:xfrm>
        </p:spPr>
      </p:pic>
    </p:spTree>
    <p:extLst>
      <p:ext uri="{BB962C8B-B14F-4D97-AF65-F5344CB8AC3E}">
        <p14:creationId xmlns:p14="http://schemas.microsoft.com/office/powerpoint/2010/main" val="424368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BDCD0-B878-4759-99B8-038C0B339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Flow Graph Details</a:t>
            </a:r>
            <a:r>
              <a:rPr lang="en-US" sz="4000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E09A6-CF8B-46B6-BBBD-A4BE5C015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263" y="2308302"/>
            <a:ext cx="7993566" cy="3857509"/>
          </a:xfrm>
        </p:spPr>
        <p:txBody>
          <a:bodyPr/>
          <a:lstStyle/>
          <a:p>
            <a:r>
              <a:rPr lang="en-US" dirty="0"/>
              <a:t>Options or ‘top block’</a:t>
            </a:r>
          </a:p>
          <a:p>
            <a:r>
              <a:rPr lang="en-US" dirty="0"/>
              <a:t>Note blocks</a:t>
            </a:r>
          </a:p>
          <a:p>
            <a:r>
              <a:rPr lang="en-US" dirty="0"/>
              <a:t>Block rotation</a:t>
            </a:r>
          </a:p>
          <a:p>
            <a:r>
              <a:rPr lang="en-US" dirty="0"/>
              <a:t>Virtual Sources and Sinks</a:t>
            </a:r>
          </a:p>
          <a:p>
            <a:r>
              <a:rPr lang="en-US" dirty="0"/>
              <a:t>Samp_rate logic and gain distribution</a:t>
            </a:r>
          </a:p>
          <a:p>
            <a:r>
              <a:rPr lang="en-US" dirty="0"/>
              <a:t>Nested Python commands to control multiple functions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81428-AF11-4EAF-9D2A-19011262D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71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BEE86-C7A3-4688-9AEB-95A2F2313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Options Block or ‘top block’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4B5B8-4526-42D0-AFE1-5C3D19F9A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5594"/>
            <a:ext cx="10515600" cy="4921369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F5A18-4872-45C3-8092-1ECEAA122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C3C6FFE-8E26-400E-A41F-4C51C2CC8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480955"/>
            <a:ext cx="7315200" cy="447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64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301D9-38E1-4FE2-92FA-53A3434AD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Note 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687E3-D0ED-4ED7-B652-C8213AAEF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3079"/>
            <a:ext cx="10515600" cy="4393884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Keep track of your thinking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04743-8CDB-4421-ADB0-D85C3A21C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9C5878-FDB3-4BF4-8587-56FB3EE02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307102"/>
            <a:ext cx="7315200" cy="418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16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AE8F0-E1FB-4F61-A38B-F78313446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Block Rotation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480180-192D-4847-AA54-A5AD1D8FF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FBBA-FFAC-4418-9139-222F741D048F}" type="slidenum">
              <a:rPr lang="en-US" smtClean="0"/>
              <a:t>9</a:t>
            </a:fld>
            <a:endParaRPr lang="en-US"/>
          </a:p>
        </p:txBody>
      </p:sp>
      <p:pic>
        <p:nvPicPr>
          <p:cNvPr id="20" name="Content Placeholder 19" descr="Diagram&#10;&#10;Description automatically generated">
            <a:extLst>
              <a:ext uri="{FF2B5EF4-FFF2-40B4-BE49-F238E27FC236}">
                <a16:creationId xmlns:a16="http://schemas.microsoft.com/office/drawing/2014/main" id="{67E0F5A3-1A9B-4721-9C6D-EC195DBC17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7" y="1690688"/>
            <a:ext cx="3476625" cy="3781425"/>
          </a:xfrm>
        </p:spPr>
      </p:pic>
    </p:spTree>
    <p:extLst>
      <p:ext uri="{BB962C8B-B14F-4D97-AF65-F5344CB8AC3E}">
        <p14:creationId xmlns:p14="http://schemas.microsoft.com/office/powerpoint/2010/main" val="1713274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</TotalTime>
  <Words>915</Words>
  <Application>Microsoft Office PowerPoint</Application>
  <PresentationFormat>Widescreen</PresentationFormat>
  <Paragraphs>188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Using GRC to Build Radios</vt:lpstr>
      <vt:lpstr>Major Topics</vt:lpstr>
      <vt:lpstr>Getting Started with GNU Radio</vt:lpstr>
      <vt:lpstr>Workspace Organization Why Important?</vt:lpstr>
      <vt:lpstr>Workspace Organization</vt:lpstr>
      <vt:lpstr>Flow Graph Details </vt:lpstr>
      <vt:lpstr>Options Block or ‘top block’</vt:lpstr>
      <vt:lpstr>Note Blocks</vt:lpstr>
      <vt:lpstr>Block Rotation</vt:lpstr>
      <vt:lpstr>Notes and Virtual Sources and Sinks</vt:lpstr>
      <vt:lpstr>Samp_rate Logic and Gain Distribution</vt:lpstr>
      <vt:lpstr>Nested Python Commands Control Multiple Parameters</vt:lpstr>
      <vt:lpstr>Nested Python Commands Control Multiple Parameters</vt:lpstr>
      <vt:lpstr>Nested Python Commands Control Multiple Parameters</vt:lpstr>
      <vt:lpstr>Flow Graph Problem Solving</vt:lpstr>
      <vt:lpstr>Source and Sink Drivers not in DSP Library</vt:lpstr>
      <vt:lpstr>Console Data – GRC version + samp_rate error</vt:lpstr>
      <vt:lpstr>Console Data – error corrected</vt:lpstr>
      <vt:lpstr>Version Problems: GRC v3.7 vs. v3.8 </vt:lpstr>
      <vt:lpstr>GRC v3.7 Subversion Problems: missing blocks</vt:lpstr>
      <vt:lpstr>GRC v3.7 Subversion Problems: global failure</vt:lpstr>
      <vt:lpstr>Signal Tracing and Stimulus Response Testing</vt:lpstr>
      <vt:lpstr>Fractional Resampler  ‘U’ and ‘aU’ Interruptions</vt:lpstr>
      <vt:lpstr>Block ‘Bypass’ Option</vt:lpstr>
      <vt:lpstr>‘Undo’ Button on Task Bar</vt:lpstr>
      <vt:lpstr>Odds and Ends</vt:lpstr>
      <vt:lpstr>Eliminate Receiver DC Artifact</vt:lpstr>
      <vt:lpstr>Eliminate Receiver DC Artifact  Properties Boxes</vt:lpstr>
      <vt:lpstr> Selector Switch</vt:lpstr>
      <vt:lpstr>Analog TX/RX Hardware Control</vt:lpstr>
      <vt:lpstr>Analog TX/RX Hardware Control Schematic Diagram</vt:lpstr>
      <vt:lpstr>Software TX/RX Control: Duplex Mode</vt:lpstr>
      <vt:lpstr>Software TX/RX Control: Duplex Mode</vt:lpstr>
      <vt:lpstr>Group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GRC to Build Radios</dc:title>
  <dc:creator>John Petrich</dc:creator>
  <cp:lastModifiedBy>John Petrich</cp:lastModifiedBy>
  <cp:revision>6</cp:revision>
  <dcterms:created xsi:type="dcterms:W3CDTF">2020-12-15T23:05:58Z</dcterms:created>
  <dcterms:modified xsi:type="dcterms:W3CDTF">2021-01-09T23:00:19Z</dcterms:modified>
</cp:coreProperties>
</file>